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91" r:id="rId4"/>
    <p:sldId id="311" r:id="rId6"/>
    <p:sldId id="256" r:id="rId7"/>
    <p:sldId id="270" r:id="rId8"/>
    <p:sldId id="312" r:id="rId9"/>
    <p:sldId id="313" r:id="rId10"/>
    <p:sldId id="271" r:id="rId11"/>
    <p:sldId id="260" r:id="rId12"/>
    <p:sldId id="258" r:id="rId13"/>
    <p:sldId id="288" r:id="rId14"/>
    <p:sldId id="261" r:id="rId15"/>
    <p:sldId id="289" r:id="rId16"/>
    <p:sldId id="269" r:id="rId17"/>
    <p:sldId id="314" r:id="rId18"/>
    <p:sldId id="316" r:id="rId19"/>
    <p:sldId id="315" r:id="rId20"/>
    <p:sldId id="278" r:id="rId21"/>
    <p:sldId id="279" r:id="rId22"/>
    <p:sldId id="280" r:id="rId23"/>
    <p:sldId id="281" r:id="rId24"/>
    <p:sldId id="282" r:id="rId25"/>
    <p:sldId id="267" r:id="rId26"/>
    <p:sldId id="283" r:id="rId27"/>
    <p:sldId id="284" r:id="rId28"/>
    <p:sldId id="273" r:id="rId29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" initials="a" lastIdx="0" clrIdx="0"/>
  <p:cmAuthor id="2" name="Administrator" initials="A" lastIdx="1" clrIdx="1"/>
  <p:cmAuthor id="3" name="作者" initials="作" lastIdx="0" clrIdx="1"/>
  <p:cmAuthor id="4" name="1" initials="1" lastIdx="0" clrIdx="2"/>
  <p:cmAuthor id="0" name="Wen Jing" initials="WJ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57" d="100"/>
          <a:sy n="57" d="100"/>
        </p:scale>
        <p:origin x="188" y="6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4" Type="http://schemas.openxmlformats.org/officeDocument/2006/relationships/tags" Target="tags/tag15.xml"/><Relationship Id="rId33" Type="http://schemas.openxmlformats.org/officeDocument/2006/relationships/commentAuthors" Target="commentAuthors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BAAEC30A-D305-4FC6-B877-28D16176DB11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205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 anchorCtr="0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84FD939E-5CB2-4846-BC58-5A8A45338C06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098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409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 anchorCtr="0"/>
          <a:p>
            <a:pPr lvl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2286000" y="514350"/>
            <a:ext cx="4572000" cy="2571750"/>
          </a:xfrm>
          <a:ln>
            <a:solidFill>
              <a:srgbClr val="000000"/>
            </a:solidFill>
            <a:miter lim="800000"/>
          </a:ln>
        </p:spPr>
      </p:sp>
      <p:sp>
        <p:nvSpPr>
          <p:cNvPr id="12290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1229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ABC8A7CB-1B2C-4596-AC2E-94FFA5E6925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264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1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48582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104858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431CD-5C86-4E97-97CB-798B3B5F07D8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58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58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23B79-73B4-40F5-AD16-F8FFDDE5D1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48589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1048590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431CD-5C86-4E97-97CB-798B3B5F07D8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591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592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23B79-73B4-40F5-AD16-F8FFDDE5D1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91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48692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04869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431CD-5C86-4E97-97CB-798B3B5F07D8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69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9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23B79-73B4-40F5-AD16-F8FFDDE5D1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9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48697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1048698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1048699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431CD-5C86-4E97-97CB-798B3B5F07D8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700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701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23B79-73B4-40F5-AD16-F8FFDDE5D1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0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4870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04870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104870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04870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104870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431CD-5C86-4E97-97CB-798B3B5F07D8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70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70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23B79-73B4-40F5-AD16-F8FFDDE5D1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48672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431CD-5C86-4E97-97CB-798B3B5F07D8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673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74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23B79-73B4-40F5-AD16-F8FFDDE5D1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0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431CD-5C86-4E97-97CB-798B3B5F07D8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661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62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23B79-73B4-40F5-AD16-F8FFDDE5D1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10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48711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1048712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048713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431CD-5C86-4E97-97CB-798B3B5F07D8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714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715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23B79-73B4-40F5-AD16-F8FFDDE5D1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pPr fontAlgn="base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base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base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base"/>
            <a:r>
              <a:rPr lang="zh-CN" altLang="en-US" strike="noStrike" noProof="1" dirty="0"/>
              <a:t>第四级</a:t>
            </a:r>
            <a:endParaRPr lang="zh-CN" altLang="en-US" strike="noStrike" noProof="1" dirty="0"/>
          </a:p>
          <a:p>
            <a:pPr lvl="4" fontAlgn="base"/>
            <a:r>
              <a:rPr lang="zh-CN" altLang="en-US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0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48681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1048682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048683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431CD-5C86-4E97-97CB-798B3B5F07D8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684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85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23B79-73B4-40F5-AD16-F8FFDDE5D1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48687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1048688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431CD-5C86-4E97-97CB-798B3B5F07D8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689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90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23B79-73B4-40F5-AD16-F8FFDDE5D1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5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48676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104867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431CD-5C86-4E97-97CB-798B3B5F07D8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67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7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23B79-73B4-40F5-AD16-F8FFDDE5D1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:randomBar dir="vert"/>
      </p:transition>
    </mc:Choice>
    <mc:Fallback>
      <p:transition spd="slow" advTm="0">
        <p:randomBar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png"/><Relationship Id="rId12" Type="http://schemas.openxmlformats.org/officeDocument/2006/relationships/tags" Target="../tags/tag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6" Type="http://schemas.openxmlformats.org/officeDocument/2006/relationships/theme" Target="../theme/theme2.xml"/><Relationship Id="rId15" Type="http://schemas.openxmlformats.org/officeDocument/2006/relationships/image" Target="../media/image1.png"/><Relationship Id="rId14" Type="http://schemas.openxmlformats.org/officeDocument/2006/relationships/tags" Target="../tags/tag2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  <p:pic>
        <p:nvPicPr>
          <p:cNvPr id="12" name="图片 11" descr="九院新院徽院名(抠底版）"/>
          <p:cNvPicPr>
            <a:picLocks noChangeAspect="1"/>
          </p:cNvPicPr>
          <p:nvPr userDrawn="1">
            <p:custDataLst>
              <p:tags r:id="rId12"/>
            </p:custDataLst>
          </p:nvPr>
        </p:nvPicPr>
        <p:blipFill>
          <a:blip r:embed="rId13"/>
          <a:srcRect r="88"/>
          <a:stretch>
            <a:fillRect/>
          </a:stretch>
        </p:blipFill>
        <p:spPr>
          <a:xfrm>
            <a:off x="10128250" y="188595"/>
            <a:ext cx="1870710" cy="53149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微软雅黑" panose="020B0503020204020204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48577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1048578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7431CD-5C86-4E97-97CB-798B3B5F07D8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579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04858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923B79-73B4-40F5-AD16-F8FFDDE5D187}" type="slidenum">
              <a:rPr lang="zh-CN" altLang="en-US" smtClean="0"/>
            </a:fld>
            <a:endParaRPr lang="zh-CN" altLang="en-US"/>
          </a:p>
        </p:txBody>
      </p:sp>
      <p:pic>
        <p:nvPicPr>
          <p:cNvPr id="12" name="图片 11" descr="九院新院徽院名(抠底版）"/>
          <p:cNvPicPr>
            <a:picLocks noChangeAspect="1"/>
          </p:cNvPicPr>
          <p:nvPr userDrawn="1">
            <p:custDataLst>
              <p:tags r:id="rId14"/>
            </p:custDataLst>
          </p:nvPr>
        </p:nvPicPr>
        <p:blipFill>
          <a:blip r:embed="rId15"/>
          <a:srcRect r="88"/>
          <a:stretch>
            <a:fillRect/>
          </a:stretch>
        </p:blipFill>
        <p:spPr>
          <a:xfrm>
            <a:off x="10033000" y="45085"/>
            <a:ext cx="1962785" cy="5715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1.xml"/><Relationship Id="rId1" Type="http://schemas.openxmlformats.org/officeDocument/2006/relationships/tags" Target="../tags/tag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3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3" name="标题 1"/>
          <p:cNvSpPr>
            <a:spLocks noGrp="1"/>
          </p:cNvSpPr>
          <p:nvPr>
            <p:ph type="ctrTitle"/>
          </p:nvPr>
        </p:nvSpPr>
        <p:spPr>
          <a:xfrm>
            <a:off x="911860" y="-26670"/>
            <a:ext cx="10363200" cy="1960033"/>
          </a:xfrm>
        </p:spPr>
        <p:txBody>
          <a:bodyPr vert="horz" wrap="square" lIns="121920" tIns="60960" rIns="121920" bIns="60960" anchor="ctr" anchorCtr="0"/>
          <a:p>
            <a:pPr>
              <a:buClrTx/>
              <a:buSzTx/>
              <a:buFontTx/>
            </a:pPr>
            <a:r>
              <a:rPr lang="zh-CN" altLang="en-US" b="1" dirty="0">
                <a:solidFill>
                  <a:srgbClr val="C00000"/>
                </a:solidFill>
              </a:rPr>
              <a:t>做</a:t>
            </a:r>
            <a:r>
              <a:rPr lang="en-US" altLang="zh-CN" b="1" dirty="0">
                <a:solidFill>
                  <a:srgbClr val="C00000"/>
                </a:solidFill>
              </a:rPr>
              <a:t>ppt</a:t>
            </a:r>
            <a:r>
              <a:rPr lang="zh-CN" altLang="en-US" b="1" dirty="0">
                <a:solidFill>
                  <a:srgbClr val="C00000"/>
                </a:solidFill>
              </a:rPr>
              <a:t>前请仔细阅读要求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  <p:sp>
        <p:nvSpPr>
          <p:cNvPr id="3074" name="副标题 2"/>
          <p:cNvSpPr>
            <a:spLocks noGrp="1"/>
          </p:cNvSpPr>
          <p:nvPr>
            <p:ph type="subTitle" idx="1"/>
          </p:nvPr>
        </p:nvSpPr>
        <p:spPr>
          <a:xfrm>
            <a:off x="335915" y="1196975"/>
            <a:ext cx="11771630" cy="5462905"/>
          </a:xfrm>
        </p:spPr>
        <p:txBody>
          <a:bodyPr vert="horz" wrap="square" lIns="121920" tIns="60960" rIns="121920" bIns="60960" anchor="t" anchorCtr="0"/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可以按照本模板格式制作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申办方自己的模板，但内容需涵盖本模板所有要素。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2.PPT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一定要清晰，每页文字不宜过多，微软雅黑，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24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号字为宜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重点介绍对受试者合法权益的保障、风险把控等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如果是申办方做的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PPT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，请务必与研究者沟通清楚，项目汇报时间控制在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分钟内。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4.</a:t>
            </a:r>
            <a:r>
              <a:rPr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PPT页数控制在</a:t>
            </a:r>
            <a:r>
              <a:rPr 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20</a:t>
            </a:r>
            <a:r>
              <a:rPr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张</a:t>
            </a:r>
            <a:r>
              <a:rPr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以内</a:t>
            </a:r>
            <a:r>
              <a:rPr lang="zh-CN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（特殊情况，不超过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25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张）</a:t>
            </a:r>
            <a:r>
              <a:rPr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</a:t>
            </a:r>
            <a:r>
              <a:rPr 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国家局批件电子版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张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</a:t>
            </a:r>
            <a:r>
              <a:rPr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有关试验方案设计与实施内容的占3-4张，</a:t>
            </a:r>
            <a:r>
              <a:rPr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试验流程图1张</a:t>
            </a:r>
            <a:r>
              <a:rPr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，试验的风险与受益</a:t>
            </a:r>
            <a:r>
              <a:rPr 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</a:t>
            </a:r>
            <a:r>
              <a:rPr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</a:t>
            </a:r>
            <a:r>
              <a:rPr 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5</a:t>
            </a:r>
            <a:r>
              <a:rPr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张，知情同意书告知的信息及知情同意的过程占</a:t>
            </a:r>
            <a:r>
              <a:rPr 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</a:t>
            </a:r>
            <a:r>
              <a:rPr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</a:t>
            </a:r>
            <a:r>
              <a:rPr 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</a:t>
            </a:r>
            <a:r>
              <a:rPr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张，受试者的医疗和保护占</a:t>
            </a:r>
            <a:r>
              <a:rPr 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</a:t>
            </a:r>
            <a:r>
              <a:rPr 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</a:t>
            </a:r>
            <a:r>
              <a:rPr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张。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121920" tIns="60960" rIns="121920" bIns="60960" anchor="ctr" anchorCtr="0"/>
          <a:p>
            <a:r>
              <a:rPr lang="zh-CN" altLang="en-US" dirty="0">
                <a:latin typeface="+mj-lt"/>
                <a:ea typeface="+mj-ea"/>
                <a:cs typeface="+mj-cs"/>
              </a:rPr>
              <a:t>研究步骤及相关检查</a:t>
            </a:r>
            <a:endParaRPr lang="zh-CN" altLang="en-US" dirty="0">
              <a:latin typeface="+mj-lt"/>
              <a:ea typeface="+mj-ea"/>
              <a:cs typeface="+mj-cs"/>
            </a:endParaRPr>
          </a:p>
        </p:txBody>
      </p:sp>
      <p:sp>
        <p:nvSpPr>
          <p:cNvPr id="10242" name="内容占位符 2"/>
          <p:cNvSpPr>
            <a:spLocks noGrp="1"/>
          </p:cNvSpPr>
          <p:nvPr>
            <p:ph idx="1"/>
          </p:nvPr>
        </p:nvSpPr>
        <p:spPr/>
        <p:txBody>
          <a:bodyPr vert="horz" wrap="square" lIns="121920" tIns="60960" rIns="121920" bIns="60960" anchor="t" anchorCtr="0"/>
          <a:p>
            <a:pPr eaLnBrk="1" hangingPunct="1"/>
            <a:r>
              <a:rPr lang="zh-CN" altLang="en-US" dirty="0">
                <a:latin typeface="+mn-lt"/>
                <a:ea typeface="+mn-ea"/>
                <a:cs typeface="+mn-cs"/>
                <a:sym typeface="微软雅黑" panose="020B0503020204020204" pitchFamily="34" charset="-122"/>
              </a:rPr>
              <a:t>简单介绍控制在一页</a:t>
            </a:r>
            <a:r>
              <a:rPr lang="en-US" altLang="zh-CN" dirty="0">
                <a:latin typeface="+mn-lt"/>
                <a:ea typeface="+mn-ea"/>
                <a:cs typeface="+mn-cs"/>
                <a:sym typeface="微软雅黑" panose="020B0503020204020204" pitchFamily="34" charset="-122"/>
              </a:rPr>
              <a:t>PPT</a:t>
            </a:r>
            <a:endParaRPr lang="zh-CN" altLang="en-US" dirty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121920" tIns="60960" rIns="121920" bIns="60960" anchor="ctr" anchorCtr="0"/>
          <a:p>
            <a:pPr eaLnBrk="1" hangingPunct="1"/>
            <a:r>
              <a:rPr lang="zh-CN" altLang="en-US" dirty="0">
                <a:latin typeface="微软雅黑" panose="020B0503020204020204" pitchFamily="34" charset="-122"/>
                <a:ea typeface="+mj-ea"/>
                <a:cs typeface="+mj-cs"/>
              </a:rPr>
              <a:t>终点指标</a:t>
            </a:r>
            <a:endParaRPr lang="zh-CN" altLang="en-US" dirty="0">
              <a:latin typeface="微软雅黑" panose="020B0503020204020204" pitchFamily="34" charset="-122"/>
              <a:ea typeface="+mj-ea"/>
              <a:cs typeface="+mj-cs"/>
            </a:endParaRPr>
          </a:p>
        </p:txBody>
      </p:sp>
      <p:sp>
        <p:nvSpPr>
          <p:cNvPr id="11266" name="Rectangle 3"/>
          <p:cNvSpPr>
            <a:spLocks noGrp="1"/>
          </p:cNvSpPr>
          <p:nvPr>
            <p:ph idx="1"/>
          </p:nvPr>
        </p:nvSpPr>
        <p:spPr/>
        <p:txBody>
          <a:bodyPr vert="horz" wrap="square" lIns="121920" tIns="60960" rIns="121920" bIns="60960" anchor="t" anchorCtr="0"/>
          <a:p>
            <a:pPr eaLnBrk="1" hangingPunct="1"/>
            <a:r>
              <a:rPr lang="zh-CN" altLang="en-US" dirty="0">
                <a:latin typeface="微软雅黑" panose="020B0503020204020204" pitchFamily="34" charset="-122"/>
                <a:ea typeface="+mn-ea"/>
                <a:cs typeface="+mn-cs"/>
              </a:rPr>
              <a:t>请注明研究的主要终点指标和次要终点指标；有效性、安全性评估的内容等。</a:t>
            </a:r>
            <a:endParaRPr lang="zh-CN" altLang="en-US" dirty="0">
              <a:latin typeface="微软雅黑" panose="020B0503020204020204" pitchFamily="34" charset="-122"/>
              <a:ea typeface="+mn-ea"/>
              <a:cs typeface="+mn-cs"/>
            </a:endParaRPr>
          </a:p>
          <a:p>
            <a:pPr eaLnBrk="1" hangingPunct="1"/>
            <a:r>
              <a:rPr lang="zh-CN" altLang="en-US" dirty="0">
                <a:latin typeface="+mn-lt"/>
                <a:ea typeface="+mn-ea"/>
                <a:cs typeface="+mn-cs"/>
                <a:sym typeface="微软雅黑" panose="020B0503020204020204" pitchFamily="34" charset="-122"/>
              </a:rPr>
              <a:t>简单介绍控制在一页</a:t>
            </a:r>
            <a:r>
              <a:rPr lang="en-US" altLang="zh-CN" dirty="0">
                <a:latin typeface="+mn-lt"/>
                <a:ea typeface="+mn-ea"/>
                <a:cs typeface="+mn-cs"/>
                <a:sym typeface="微软雅黑" panose="020B0503020204020204" pitchFamily="34" charset="-122"/>
              </a:rPr>
              <a:t>PPT</a:t>
            </a:r>
            <a:endParaRPr lang="en-US" altLang="zh-CN" dirty="0">
              <a:latin typeface="+mn-lt"/>
              <a:ea typeface="+mn-ea"/>
              <a:cs typeface="+mn-cs"/>
            </a:endParaRPr>
          </a:p>
          <a:p>
            <a:pPr eaLnBrk="1" hangingPunct="1"/>
            <a:endParaRPr lang="zh-CN" altLang="zh-CN" dirty="0">
              <a:latin typeface="微软雅黑" panose="020B0503020204020204" pitchFamily="34" charset="-122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121920" tIns="60960" rIns="121920" bIns="60960" anchor="ctr" anchorCtr="0"/>
          <a:p>
            <a:r>
              <a:rPr lang="zh-CN" altLang="en-US" dirty="0">
                <a:latin typeface="+mj-lt"/>
                <a:ea typeface="+mj-ea"/>
                <a:cs typeface="+mj-cs"/>
              </a:rPr>
              <a:t>合并用药和治疗</a:t>
            </a:r>
            <a:endParaRPr lang="zh-CN" altLang="en-US" dirty="0">
              <a:latin typeface="+mj-lt"/>
              <a:ea typeface="+mj-ea"/>
              <a:cs typeface="+mj-cs"/>
            </a:endParaRPr>
          </a:p>
        </p:txBody>
      </p:sp>
      <p:sp>
        <p:nvSpPr>
          <p:cNvPr id="12290" name="内容占位符 2"/>
          <p:cNvSpPr>
            <a:spLocks noGrp="1"/>
          </p:cNvSpPr>
          <p:nvPr>
            <p:ph idx="1"/>
          </p:nvPr>
        </p:nvSpPr>
        <p:spPr/>
        <p:txBody>
          <a:bodyPr vert="horz" wrap="square" lIns="121920" tIns="60960" rIns="121920" bIns="60960" anchor="t" anchorCtr="0"/>
          <a:p>
            <a:r>
              <a:rPr lang="zh-CN" altLang="en-US" dirty="0">
                <a:latin typeface="+mn-lt"/>
                <a:ea typeface="+mn-ea"/>
                <a:cs typeface="+mn-cs"/>
              </a:rPr>
              <a:t>不涉及可删除</a:t>
            </a:r>
            <a:endParaRPr lang="zh-CN" altLang="en-US" dirty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121920" tIns="60960" rIns="121920" bIns="60960" anchor="ctr" anchorCtr="0"/>
          <a:p>
            <a:pPr eaLnBrk="1" hangingPunct="1"/>
            <a:r>
              <a:rPr lang="zh-CN" altLang="en-US" dirty="0">
                <a:latin typeface="微软雅黑" panose="020B0503020204020204" pitchFamily="34" charset="-122"/>
                <a:ea typeface="+mj-ea"/>
                <a:cs typeface="+mj-cs"/>
              </a:rPr>
              <a:t>发生不良事件的处理预案</a:t>
            </a:r>
            <a:endParaRPr lang="zh-CN" altLang="en-US" dirty="0">
              <a:latin typeface="微软雅黑" panose="020B0503020204020204" pitchFamily="34" charset="-122"/>
              <a:ea typeface="+mj-ea"/>
              <a:cs typeface="+mj-cs"/>
            </a:endParaRPr>
          </a:p>
        </p:txBody>
      </p:sp>
      <p:sp>
        <p:nvSpPr>
          <p:cNvPr id="13314" name="Rectangle 3"/>
          <p:cNvSpPr>
            <a:spLocks noGrp="1"/>
          </p:cNvSpPr>
          <p:nvPr>
            <p:ph idx="1"/>
          </p:nvPr>
        </p:nvSpPr>
        <p:spPr/>
        <p:txBody>
          <a:bodyPr vert="horz" wrap="square" lIns="121920" tIns="60960" rIns="121920" bIns="60960" anchor="t" anchorCtr="0"/>
          <a:p>
            <a:pPr eaLnBrk="1" hangingPunct="1"/>
            <a:r>
              <a:rPr lang="zh-CN" altLang="en-US" dirty="0">
                <a:latin typeface="+mn-lt"/>
                <a:ea typeface="+mn-ea"/>
                <a:cs typeface="+mn-cs"/>
                <a:sym typeface="微软雅黑" panose="020B0503020204020204" pitchFamily="34" charset="-122"/>
              </a:rPr>
              <a:t>简单介绍控制在一页</a:t>
            </a:r>
            <a:r>
              <a:rPr lang="en-US" altLang="zh-CN" dirty="0">
                <a:latin typeface="+mn-lt"/>
                <a:ea typeface="+mn-ea"/>
                <a:cs typeface="+mn-cs"/>
                <a:sym typeface="微软雅黑" panose="020B0503020204020204" pitchFamily="34" charset="-122"/>
              </a:rPr>
              <a:t>PPT</a:t>
            </a:r>
            <a:endParaRPr lang="zh-CN" altLang="zh-CN" dirty="0">
              <a:latin typeface="微软雅黑" panose="020B0503020204020204" pitchFamily="34" charset="-122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380230" y="392430"/>
            <a:ext cx="446405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sz="4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研究方案流程图</a:t>
            </a:r>
            <a:r>
              <a:rPr lang="en-US" altLang="zh-CN" sz="4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/</a:t>
            </a:r>
            <a:r>
              <a:rPr lang="zh-CN" altLang="en-US" sz="4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表</a:t>
            </a:r>
            <a:endParaRPr lang="zh-CN" altLang="en-US" sz="4000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348865" y="6428105"/>
            <a:ext cx="749427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流程图（示意图）</a:t>
            </a:r>
            <a:endParaRPr lang="zh-CN" altLang="en-US" sz="16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TextBox 9"/>
          <p:cNvSpPr txBox="1"/>
          <p:nvPr/>
        </p:nvSpPr>
        <p:spPr>
          <a:xfrm>
            <a:off x="0" y="392430"/>
            <a:ext cx="7360920" cy="5016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zh-CN" sz="2665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新项目首次伦理审查</a:t>
            </a:r>
            <a:r>
              <a:rPr lang="en-US" altLang="zh-CN" sz="2665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665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</a:t>
            </a:r>
            <a:endParaRPr lang="en-US" altLang="zh-CN" sz="2665" dirty="0" smtClean="0">
              <a:solidFill>
                <a:schemeClr val="bg1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76835" y="1000760"/>
          <a:ext cx="11631930" cy="5426710"/>
        </p:xfrm>
        <a:graphic>
          <a:graphicData uri="http://schemas.openxmlformats.org/drawingml/2006/table">
            <a:tbl>
              <a:tblPr firstRow="1" bandRow="1"/>
              <a:tblGrid>
                <a:gridCol w="2003425"/>
                <a:gridCol w="374650"/>
                <a:gridCol w="746760"/>
                <a:gridCol w="748665"/>
                <a:gridCol w="561340"/>
                <a:gridCol w="934720"/>
                <a:gridCol w="841375"/>
                <a:gridCol w="1028700"/>
                <a:gridCol w="1028065"/>
                <a:gridCol w="734695"/>
                <a:gridCol w="840740"/>
                <a:gridCol w="828040"/>
                <a:gridCol w="960755"/>
              </a:tblGrid>
              <a:tr h="229235">
                <a:tc rowSpan="3"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 dirty="0" err="1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时间</a:t>
                      </a:r>
                      <a:endParaRPr lang="en-US" sz="900" b="1" spc="60" dirty="0">
                        <a:solidFill>
                          <a:srgbClr val="6464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gridSpan="4"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 dirty="0" err="1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入组及治疗</a:t>
                      </a:r>
                      <a:endParaRPr lang="en-US" altLang="en-US" sz="900" b="1" spc="60" dirty="0">
                        <a:solidFill>
                          <a:srgbClr val="6464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hMerge="1">
                  <a:tcP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</a:tcPr>
                </a:tc>
                <a:tc hMerge="1">
                  <a:tcP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</a:tcPr>
                </a:tc>
                <a:tc hMerge="1">
                  <a:tcPr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</a:tcPr>
                </a:tc>
                <a:tc gridSpan="8"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随	访</a:t>
                      </a:r>
                      <a:endParaRPr lang="en-US" altLang="en-US" sz="900" b="1" spc="60">
                        <a:solidFill>
                          <a:srgbClr val="6464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hMerge="1">
                  <a:tcP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</a:tcPr>
                </a:tc>
                <a:tc hMerge="1">
                  <a:tcP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</a:tcPr>
                </a:tc>
                <a:tc hMerge="1">
                  <a:tcP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</a:tcPr>
                </a:tc>
                <a:tc hMerge="1">
                  <a:tcP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</a:tcPr>
                </a:tc>
                <a:tc hMerge="1">
                  <a:tcP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</a:tcPr>
                </a:tc>
                <a:tc hMerge="1">
                  <a:tcP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</a:tcPr>
                </a:tc>
                <a:tc hMerge="1">
                  <a:tcPr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</a:tcPr>
                </a:tc>
              </a:tr>
              <a:tr h="441960">
                <a:tc vMerge="1">
                  <a:tcPr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</a:tcPr>
                </a:tc>
                <a:tc rowSpan="2"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筛选</a:t>
                      </a:r>
                      <a:endParaRPr lang="en-US" sz="900" b="1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 dirty="0" err="1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###</a:t>
                      </a:r>
                      <a:endParaRPr lang="en-US" sz="900" b="1" spc="60" dirty="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 dirty="0" err="1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###</a:t>
                      </a:r>
                      <a:endParaRPr lang="en-US" sz="900" b="1" spc="60" dirty="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出院</a:t>
                      </a:r>
                      <a:endParaRPr lang="en-US" sz="900" b="1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spc="6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###</a:t>
                      </a:r>
                      <a:r>
                        <a:rPr lang="en-US" sz="900" b="1" spc="6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天</a:t>
                      </a:r>
                      <a:endParaRPr lang="en-US" sz="900" b="1" spc="60">
                        <a:solidFill>
                          <a:srgbClr val="6464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spc="6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###</a:t>
                      </a:r>
                      <a:r>
                        <a:rPr lang="en-US" sz="900" b="1" spc="6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天</a:t>
                      </a:r>
                      <a:endParaRPr lang="en-US" sz="900" b="1" spc="60">
                        <a:solidFill>
                          <a:srgbClr val="6464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spc="6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###天</a:t>
                      </a:r>
                      <a:endParaRPr lang="en-US" sz="900" b="1" spc="60">
                        <a:solidFill>
                          <a:srgbClr val="6464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###天</a:t>
                      </a:r>
                      <a:endParaRPr lang="en-US" sz="900" b="1" spc="60">
                        <a:solidFill>
                          <a:srgbClr val="6464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spc="6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###年</a:t>
                      </a:r>
                      <a:endParaRPr lang="en-US" sz="900" b="1" spc="60">
                        <a:solidFill>
                          <a:srgbClr val="6464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###年</a:t>
                      </a:r>
                      <a:endParaRPr lang="en-US" sz="900" b="1" spc="60">
                        <a:solidFill>
                          <a:srgbClr val="6464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###年</a:t>
                      </a:r>
                      <a:endParaRPr lang="en-US" sz="900" b="1" spc="60">
                        <a:solidFill>
                          <a:srgbClr val="6464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1" spc="60" dirty="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###年</a:t>
                      </a:r>
                      <a:endParaRPr lang="en-US" sz="900" b="1" spc="60" dirty="0">
                        <a:solidFill>
                          <a:srgbClr val="6464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15900">
                <a:tc vMerge="1">
                  <a:tcPr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B w="28575">
                      <a:solidFill>
                        <a:srgbClr val="646464"/>
                      </a:solidFill>
                      <a:prstDash val="solid"/>
                    </a:lnB>
                  </a:tcPr>
                </a:tc>
                <a:tc vMerge="1">
                  <a:tcPr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B w="28575">
                      <a:solidFill>
                        <a:srgbClr val="646464"/>
                      </a:solidFill>
                      <a:prstDash val="solid"/>
                    </a:lnB>
                  </a:tcPr>
                </a:tc>
                <a:tc vMerge="1">
                  <a:tcPr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B w="28575">
                      <a:solidFill>
                        <a:srgbClr val="646464"/>
                      </a:solidFill>
                      <a:prstDash val="solid"/>
                    </a:lnB>
                  </a:tcPr>
                </a:tc>
                <a:tc vMerge="1">
                  <a:tcPr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B w="28575">
                      <a:solidFill>
                        <a:srgbClr val="646464"/>
                      </a:solidFill>
                      <a:prstDash val="solid"/>
                    </a:lnB>
                  </a:tcPr>
                </a:tc>
                <a:tc vMerge="1">
                  <a:tcPr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B w="28575">
                      <a:solidFill>
                        <a:srgbClr val="646464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±7 天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±15 天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±30 天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±30 天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 dirty="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15900"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知情同意</a:t>
                      </a:r>
                      <a:endParaRPr lang="en-US" altLang="en-US" sz="900" b="0" spc="60">
                        <a:solidFill>
                          <a:srgbClr val="6464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 dirty="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15900"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入组和排除标准</a:t>
                      </a:r>
                      <a:endParaRPr lang="en-US" altLang="en-US" sz="900" b="0" spc="60">
                        <a:solidFill>
                          <a:srgbClr val="6464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16535"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病史/人口学资料</a:t>
                      </a:r>
                      <a:endParaRPr lang="en-US" altLang="en-US" sz="900" b="0" spc="60">
                        <a:solidFill>
                          <a:srgbClr val="6464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 dirty="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 dirty="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15900"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生命体征</a:t>
                      </a:r>
                      <a:endParaRPr lang="en-US" altLang="en-US" sz="900" b="0" spc="60">
                        <a:solidFill>
                          <a:srgbClr val="6464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 dirty="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</a:t>
                      </a:r>
                      <a:endParaRPr lang="en-US" altLang="en-US" sz="900" b="0" spc="60" dirty="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17170"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###</a:t>
                      </a:r>
                      <a:endParaRPr lang="en-US" altLang="en-US" sz="900" b="0" spc="60">
                        <a:solidFill>
                          <a:srgbClr val="6464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15900"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###</a:t>
                      </a:r>
                      <a:endParaRPr lang="en-US" altLang="en-US" sz="900" b="0" spc="60">
                        <a:solidFill>
                          <a:srgbClr val="6464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 dirty="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</a:t>
                      </a:r>
                      <a:endParaRPr lang="en-US" altLang="en-US" sz="900" b="0" spc="60" dirty="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 dirty="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</a:t>
                      </a:r>
                      <a:endParaRPr lang="en-US" altLang="en-US" sz="900" b="0" spc="60" dirty="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15900"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###</a:t>
                      </a:r>
                      <a:endParaRPr lang="en-US" altLang="en-US" sz="900" b="0" spc="60">
                        <a:solidFill>
                          <a:srgbClr val="6464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 dirty="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16535"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###</a:t>
                      </a:r>
                      <a:endParaRPr lang="en-US" altLang="en-US" sz="900" b="0" spc="60">
                        <a:solidFill>
                          <a:srgbClr val="6464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15900"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###</a:t>
                      </a:r>
                      <a:endParaRPr lang="en-US" altLang="en-US" sz="900" b="0" spc="60">
                        <a:solidFill>
                          <a:srgbClr val="6464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15900"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###</a:t>
                      </a:r>
                      <a:endParaRPr lang="en-US" altLang="en-US" sz="900" b="0" spc="60">
                        <a:solidFill>
                          <a:srgbClr val="6464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 dirty="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15900"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spc="6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###</a:t>
                      </a:r>
                      <a:endParaRPr lang="en-US" altLang="en-US" sz="900" b="0" spc="60">
                        <a:solidFill>
                          <a:srgbClr val="6464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16535"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spc="6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###</a:t>
                      </a:r>
                      <a:endParaRPr lang="en-US" altLang="en-US" sz="900" b="0" spc="60">
                        <a:solidFill>
                          <a:srgbClr val="6464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15900"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spc="6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###</a:t>
                      </a:r>
                      <a:endParaRPr lang="en-US" altLang="en-US" sz="900" b="0" spc="60">
                        <a:solidFill>
                          <a:srgbClr val="6464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 dirty="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17170"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spc="6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###</a:t>
                      </a:r>
                      <a:endParaRPr lang="en-US" altLang="en-US" sz="900" b="0" spc="60">
                        <a:solidFill>
                          <a:srgbClr val="6464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 dirty="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15265"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spc="6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###</a:t>
                      </a:r>
                      <a:endParaRPr lang="en-US" altLang="en-US" sz="900" b="0" spc="60">
                        <a:solidFill>
                          <a:srgbClr val="6464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 dirty="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 dirty="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17170"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spc="6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###</a:t>
                      </a:r>
                      <a:endParaRPr lang="en-US" altLang="en-US" sz="900" b="0" spc="60">
                        <a:solidFill>
                          <a:srgbClr val="6464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 dirty="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 dirty="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15900"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###</a:t>
                      </a:r>
                      <a:endParaRPr lang="en-US" altLang="en-US" sz="900" b="0" spc="60">
                        <a:solidFill>
                          <a:srgbClr val="6464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 dirty="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15900"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spc="6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###</a:t>
                      </a:r>
                      <a:endParaRPr lang="en-US" altLang="en-US" sz="900" b="0" spc="60">
                        <a:solidFill>
                          <a:srgbClr val="6464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 dirty="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15900"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###</a:t>
                      </a:r>
                      <a:endParaRPr lang="en-US" altLang="en-US" sz="900" b="0" spc="60">
                        <a:solidFill>
                          <a:srgbClr val="6464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 dirty="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</a:t>
                      </a:r>
                      <a:endParaRPr lang="en-US" altLang="en-US" sz="900" b="0" spc="60" dirty="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16535"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不良事件记录</a:t>
                      </a:r>
                      <a:endParaRPr lang="en-US" altLang="en-US" sz="900" b="0" spc="60">
                        <a:solidFill>
                          <a:srgbClr val="6464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 dirty="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</a:t>
                      </a:r>
                      <a:endParaRPr lang="en-US" altLang="en-US" sz="900" b="0" spc="60" dirty="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15900"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###和其他合并用药</a:t>
                      </a:r>
                      <a:endParaRPr lang="en-US" altLang="en-US" sz="900" b="0" spc="60">
                        <a:solidFill>
                          <a:srgbClr val="6464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b="0" spc="6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</a:t>
                      </a: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900" b="0" spc="60" dirty="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5400" marR="25400" marT="6349" marB="6349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custDataLst>
      <p:tags r:id="rId2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47413" y="-27517"/>
            <a:ext cx="7360920" cy="501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sz="2665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新项目首次伦理审查</a:t>
            </a:r>
            <a:endParaRPr lang="en-US" altLang="zh-CN" sz="2665" dirty="0" smtClean="0">
              <a:solidFill>
                <a:schemeClr val="bg1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348653" y="1998133"/>
            <a:ext cx="5952913" cy="15405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+mn-ea"/>
                <a:sym typeface="微软雅黑" panose="020B0503020204020204" pitchFamily="34" charset="-122"/>
              </a:rPr>
              <a:t>研究中收集的信息和生物标本</a:t>
            </a:r>
            <a:endParaRPr lang="zh-CN" altLang="en-US" sz="2000" dirty="0">
              <a:latin typeface="微软雅黑" panose="020B0503020204020204" pitchFamily="34" charset="-122"/>
              <a:ea typeface="+mn-ea"/>
              <a:cs typeface="+mn-cs"/>
            </a:endParaRPr>
          </a:p>
          <a:p>
            <a:pPr algn="l">
              <a:lnSpc>
                <a:spcPct val="150000"/>
              </a:lnSpc>
            </a:pPr>
            <a:endParaRPr lang="zh-CN" sz="2000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sz="20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告知内容</a:t>
            </a:r>
            <a:endParaRPr lang="zh-CN" sz="2000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en-US" altLang="zh-CN" sz="135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xxx</a:t>
            </a:r>
            <a:endParaRPr lang="zh-CN" sz="135" dirty="0" smtClean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  <a:p>
            <a:pPr algn="l">
              <a:lnSpc>
                <a:spcPct val="150000"/>
              </a:lnSpc>
            </a:pPr>
            <a:endParaRPr lang="zh-CN" altLang="en-US" sz="135" dirty="0" smtClean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348865" y="6428105"/>
            <a:ext cx="749427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1600" dirty="0" smtClean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注：请控制在</a:t>
            </a:r>
            <a:r>
              <a:rPr lang="en-US" altLang="zh-CN" sz="1600" dirty="0" smtClean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2-3</a:t>
            </a:r>
            <a:r>
              <a:rPr lang="zh-CN" altLang="en-US" sz="1600" dirty="0" smtClean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页。</a:t>
            </a:r>
            <a:endParaRPr lang="zh-CN" altLang="en-US" sz="1600" dirty="0" smtClean="0">
              <a:solidFill>
                <a:srgbClr val="C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47713" y="3524673"/>
            <a:ext cx="8283787" cy="2619587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>
              <a:lnSpc>
                <a:spcPct val="150000"/>
              </a:lnSpc>
            </a:pPr>
            <a:r>
              <a:rPr lang="en-US" altLang="zh-CN" sz="1065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知情同意过程</a:t>
            </a:r>
            <a:endParaRPr lang="en-US" altLang="zh-CN" sz="1065" dirty="0" smtClean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en-US" altLang="zh-CN" sz="1065" dirty="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告知方式、签署方式</a:t>
            </a:r>
            <a:r>
              <a:rPr lang="en-US" altLang="zh-CN" sz="1065" dirty="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、见证人（如必要）</a:t>
            </a:r>
            <a:r>
              <a:rPr lang="en-US" altLang="zh-CN" sz="1065" dirty="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等，</a:t>
            </a:r>
            <a:endParaRPr lang="en-US" altLang="zh-CN" sz="1065" dirty="0" smtClean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en-US" altLang="zh-CN" sz="1065" dirty="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有未成年人、无行为能力人</a:t>
            </a:r>
            <a:r>
              <a:rPr lang="zh-CN" altLang="en-US" sz="1065" dirty="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时</a:t>
            </a:r>
            <a:r>
              <a:rPr lang="en-US" altLang="zh-CN" sz="1065" dirty="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需重点描述。</a:t>
            </a:r>
            <a:endParaRPr lang="en-US" altLang="zh-CN" sz="1065" dirty="0" smtClean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4337" name="标题 1"/>
          <p:cNvSpPr>
            <a:spLocks noGrp="1"/>
          </p:cNvSpPr>
          <p:nvPr>
            <p:ph type="title"/>
          </p:nvPr>
        </p:nvSpPr>
        <p:spPr>
          <a:xfrm>
            <a:off x="623993" y="504613"/>
            <a:ext cx="10363200" cy="1960033"/>
          </a:xfrm>
        </p:spPr>
        <p:txBody>
          <a:bodyPr vert="horz" wrap="square" lIns="121920" tIns="60960" rIns="121920" bIns="60960" anchor="ctr" anchorCtr="0"/>
          <a:p>
            <a:br>
              <a:rPr lang="zh-CN" altLang="en-US" dirty="0">
                <a:latin typeface="微软雅黑" panose="020B0503020204020204" pitchFamily="34" charset="-122"/>
                <a:ea typeface="+mj-ea"/>
                <a:cs typeface="+mj-cs"/>
                <a:sym typeface="微软雅黑" panose="020B0503020204020204" pitchFamily="34" charset="-122"/>
              </a:rPr>
            </a:br>
            <a:r>
              <a:rPr lang="zh-CN" altLang="en-US" dirty="0">
                <a:latin typeface="微软雅黑" panose="020B0503020204020204" pitchFamily="34" charset="-122"/>
                <a:ea typeface="+mj-ea"/>
                <a:cs typeface="+mj-cs"/>
                <a:sym typeface="微软雅黑" panose="020B0503020204020204" pitchFamily="34" charset="-122"/>
              </a:rPr>
              <a:t>三、知情同意书</a:t>
            </a:r>
            <a:br>
              <a:rPr lang="zh-CN" altLang="en-US" dirty="0">
                <a:latin typeface="微软雅黑" panose="020B0503020204020204" pitchFamily="34" charset="-122"/>
                <a:ea typeface="+mj-ea"/>
                <a:cs typeface="+mj-cs"/>
              </a:rPr>
            </a:br>
            <a:endParaRPr lang="zh-CN" altLang="en-US" dirty="0">
              <a:latin typeface="微软雅黑" panose="020B0503020204020204" pitchFamily="34" charset="-122"/>
              <a:ea typeface="+mj-ea"/>
              <a:cs typeface="+mj-cs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9"/>
          <p:cNvSpPr txBox="1"/>
          <p:nvPr/>
        </p:nvSpPr>
        <p:spPr>
          <a:xfrm>
            <a:off x="0" y="392430"/>
            <a:ext cx="7360920" cy="5016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zh-CN" sz="2665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新项目首次伦理审查</a:t>
            </a:r>
            <a:r>
              <a:rPr lang="en-US" altLang="zh-CN" sz="2665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</a:t>
            </a:r>
            <a:r>
              <a:rPr lang="en-US" altLang="zh-CN" sz="2665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</a:t>
            </a:r>
            <a:endParaRPr lang="en-US" altLang="zh-CN" sz="2665" dirty="0" smtClean="0">
              <a:solidFill>
                <a:schemeClr val="bg1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34560" y="1092835"/>
            <a:ext cx="272288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sz="4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风险与获益</a:t>
            </a:r>
            <a:endParaRPr lang="zh-CN" altLang="en-US" sz="4000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38300" y="1893147"/>
            <a:ext cx="909574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</a:pPr>
            <a:r>
              <a:rPr lang="zh-CN" sz="24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风险</a:t>
            </a:r>
            <a:endParaRPr lang="zh-CN" sz="2400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  <a:p>
            <a:pPr algn="l">
              <a:lnSpc>
                <a:spcPct val="150000"/>
              </a:lnSpc>
            </a:pPr>
            <a:endParaRPr lang="zh-CN" sz="2400" dirty="0" smtClean="0"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42627" y="3813387"/>
            <a:ext cx="9191413" cy="175006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>
              <a:lnSpc>
                <a:spcPct val="150000"/>
              </a:lnSpc>
            </a:pPr>
            <a:r>
              <a:rPr lang="zh-CN" sz="24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获益/费用相关等</a:t>
            </a:r>
            <a:endParaRPr lang="zh-CN" sz="2400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  <a:p>
            <a:pPr algn="l">
              <a:lnSpc>
                <a:spcPct val="150000"/>
              </a:lnSpc>
            </a:pPr>
            <a:endParaRPr lang="zh-CN" altLang="en-US" sz="2135" dirty="0" smtClean="0"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121920" tIns="60960" rIns="121920" bIns="60960" anchor="ctr" anchorCtr="0"/>
          <a:p>
            <a:r>
              <a:rPr lang="zh-CN" altLang="en-US" dirty="0">
                <a:latin typeface="+mj-lt"/>
                <a:ea typeface="+mj-ea"/>
                <a:cs typeface="+mj-cs"/>
              </a:rPr>
              <a:t>参加研究风险</a:t>
            </a:r>
            <a:endParaRPr lang="zh-CN" altLang="en-US" dirty="0">
              <a:latin typeface="+mj-lt"/>
              <a:ea typeface="+mj-ea"/>
              <a:cs typeface="+mj-cs"/>
            </a:endParaRPr>
          </a:p>
        </p:txBody>
      </p:sp>
      <p:sp>
        <p:nvSpPr>
          <p:cNvPr id="15362" name="内容占位符 2"/>
          <p:cNvSpPr>
            <a:spLocks noGrp="1"/>
          </p:cNvSpPr>
          <p:nvPr>
            <p:ph idx="1"/>
          </p:nvPr>
        </p:nvSpPr>
        <p:spPr/>
        <p:txBody>
          <a:bodyPr vert="horz" wrap="square" lIns="121920" tIns="60960" rIns="121920" bIns="60960" anchor="t" anchorCtr="0"/>
          <a:p>
            <a:r>
              <a:rPr lang="zh-CN" altLang="en-US" dirty="0">
                <a:latin typeface="+mn-lt"/>
                <a:ea typeface="+mn-ea"/>
                <a:cs typeface="+mn-cs"/>
              </a:rPr>
              <a:t>研究期间，您可能会发生一些、所有或者不发生这些不良事件（病人或临床试验受试者接受一种药品</a:t>
            </a:r>
            <a:r>
              <a:rPr lang="en-US" altLang="zh-CN" dirty="0">
                <a:latin typeface="+mn-lt"/>
                <a:ea typeface="+mn-ea"/>
                <a:cs typeface="+mn-cs"/>
              </a:rPr>
              <a:t>/</a:t>
            </a:r>
            <a:r>
              <a:rPr lang="zh-CN" altLang="en-US" dirty="0">
                <a:latin typeface="+mn-lt"/>
                <a:ea typeface="+mn-ea"/>
                <a:cs typeface="+mn-cs"/>
              </a:rPr>
              <a:t>医疗器械等试验产品后出现的不良医学事件）、风险、不适、不方便等。</a:t>
            </a:r>
            <a:endParaRPr lang="zh-CN" altLang="en-US" dirty="0">
              <a:latin typeface="+mn-lt"/>
              <a:ea typeface="+mn-ea"/>
              <a:cs typeface="+mn-cs"/>
            </a:endParaRPr>
          </a:p>
          <a:p>
            <a:endParaRPr lang="zh-CN" altLang="en-US" dirty="0">
              <a:latin typeface="+mn-lt"/>
              <a:ea typeface="+mn-ea"/>
              <a:cs typeface="+mn-cs"/>
            </a:endParaRPr>
          </a:p>
          <a:p>
            <a:r>
              <a:rPr lang="zh-CN" dirty="0" smtClean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可能造成的病情加重、并发症、副作用等，是否有额外的费用、检测、治疗、随访等</a:t>
            </a:r>
            <a:endParaRPr lang="zh-CN" dirty="0" smtClean="0"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  <a:p>
            <a:endParaRPr lang="zh-CN" altLang="en-US" dirty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121920" tIns="60960" rIns="121920" bIns="60960" anchor="ctr" anchorCtr="0"/>
          <a:p>
            <a:r>
              <a:rPr lang="zh-CN" altLang="en-US" dirty="0">
                <a:latin typeface="+mj-lt"/>
                <a:ea typeface="+mj-ea"/>
                <a:cs typeface="+mj-cs"/>
              </a:rPr>
              <a:t>参加研究受益情况</a:t>
            </a:r>
            <a:endParaRPr lang="zh-CN" altLang="en-US" dirty="0">
              <a:latin typeface="+mj-lt"/>
              <a:ea typeface="+mj-ea"/>
              <a:cs typeface="+mj-cs"/>
            </a:endParaRPr>
          </a:p>
        </p:txBody>
      </p:sp>
      <p:sp>
        <p:nvSpPr>
          <p:cNvPr id="16386" name="内容占位符 2"/>
          <p:cNvSpPr>
            <a:spLocks noGrp="1"/>
          </p:cNvSpPr>
          <p:nvPr>
            <p:ph idx="1"/>
          </p:nvPr>
        </p:nvSpPr>
        <p:spPr/>
        <p:txBody>
          <a:bodyPr vert="horz" wrap="square" lIns="121920" tIns="60960" rIns="121920" bIns="60960" anchor="t" anchorCtr="0"/>
          <a:p>
            <a:r>
              <a:rPr lang="zh-CN" altLang="en-US" dirty="0">
                <a:latin typeface="+mn-lt"/>
                <a:ea typeface="+mn-ea"/>
                <a:cs typeface="+mn-cs"/>
              </a:rPr>
              <a:t>直接受益：</a:t>
            </a:r>
            <a:r>
              <a:rPr lang="zh-CN" altLang="en-US" dirty="0" smtClean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经济补偿</a:t>
            </a:r>
            <a:r>
              <a:rPr lang="en-US" altLang="zh-CN" dirty="0" smtClean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/</a:t>
            </a:r>
            <a:r>
              <a:rPr lang="zh-CN" altLang="en-US" dirty="0" smtClean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随诊</a:t>
            </a:r>
            <a:r>
              <a:rPr lang="en-US" altLang="zh-CN" dirty="0" smtClean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/</a:t>
            </a:r>
            <a:r>
              <a:rPr lang="zh-CN" altLang="en-US" dirty="0" smtClean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检查</a:t>
            </a:r>
            <a:r>
              <a:rPr lang="en-US" altLang="zh-CN" dirty="0" smtClean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/</a:t>
            </a:r>
            <a:r>
              <a:rPr lang="zh-CN" altLang="en-US" dirty="0" smtClean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治疗、</a:t>
            </a:r>
            <a:r>
              <a:rPr lang="zh-CN" dirty="0" smtClean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医疗补偿、购买保险</a:t>
            </a:r>
            <a:r>
              <a:rPr lang="zh-CN" altLang="en-US" dirty="0" smtClean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等</a:t>
            </a:r>
            <a:endParaRPr lang="zh-CN" altLang="en-US" dirty="0" smtClean="0"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  <a:p>
            <a:endParaRPr lang="en-US" altLang="zh-CN" dirty="0">
              <a:latin typeface="+mn-lt"/>
              <a:ea typeface="+mn-ea"/>
              <a:cs typeface="+mn-cs"/>
            </a:endParaRPr>
          </a:p>
          <a:p>
            <a:r>
              <a:rPr lang="zh-CN" altLang="en-US" dirty="0">
                <a:latin typeface="+mn-lt"/>
                <a:ea typeface="+mn-ea"/>
                <a:cs typeface="+mn-cs"/>
              </a:rPr>
              <a:t>潜在受益：</a:t>
            </a:r>
            <a:endParaRPr lang="zh-CN" altLang="en-US" dirty="0">
              <a:latin typeface="+mn-lt"/>
              <a:ea typeface="+mn-ea"/>
              <a:cs typeface="+mn-cs"/>
            </a:endParaRPr>
          </a:p>
        </p:txBody>
      </p:sp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1391920" y="5061161"/>
            <a:ext cx="9396731" cy="15722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</a:pPr>
            <a:r>
              <a:rPr lang="zh-CN" sz="2135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如有涉及受试者安全与权益、受试者保护等的其他重要文件、说明或相关内容，单独页重点汇报，包括但不限于国家局沟通纪要、风险防控措施、应急预案、安慰剂对照说明等</a:t>
            </a:r>
            <a:r>
              <a:rPr lang="zh-CN" sz="135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。</a:t>
            </a:r>
            <a:endParaRPr lang="zh-CN" sz="135" dirty="0" smtClean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121920" tIns="60960" rIns="121920" bIns="60960" anchor="ctr" anchorCtr="0"/>
          <a:p>
            <a:r>
              <a:rPr lang="zh-CN" altLang="en-US" dirty="0">
                <a:latin typeface="+mj-lt"/>
                <a:ea typeface="+mj-ea"/>
                <a:cs typeface="+mj-cs"/>
              </a:rPr>
              <a:t>备选治疗方案</a:t>
            </a:r>
            <a:endParaRPr lang="zh-CN" altLang="en-US" dirty="0">
              <a:latin typeface="+mj-lt"/>
              <a:ea typeface="+mj-ea"/>
              <a:cs typeface="+mj-cs"/>
            </a:endParaRPr>
          </a:p>
        </p:txBody>
      </p:sp>
      <p:sp>
        <p:nvSpPr>
          <p:cNvPr id="17410" name="内容占位符 2"/>
          <p:cNvSpPr>
            <a:spLocks noGrp="1"/>
          </p:cNvSpPr>
          <p:nvPr>
            <p:ph idx="1"/>
          </p:nvPr>
        </p:nvSpPr>
        <p:spPr/>
        <p:txBody>
          <a:bodyPr vert="horz" wrap="square" lIns="121920" tIns="60960" rIns="121920" bIns="60960" anchor="t" anchorCtr="0"/>
          <a:p>
            <a:r>
              <a:rPr lang="zh-CN" altLang="en-US" dirty="0">
                <a:latin typeface="+mn-lt"/>
                <a:ea typeface="+mn-ea"/>
                <a:cs typeface="+mn-cs"/>
                <a:sym typeface="微软雅黑" panose="020B0503020204020204" pitchFamily="34" charset="-122"/>
              </a:rPr>
              <a:t>简单介绍控制在一页</a:t>
            </a:r>
            <a:r>
              <a:rPr lang="en-US" altLang="zh-CN" dirty="0">
                <a:latin typeface="+mn-lt"/>
                <a:ea typeface="+mn-ea"/>
                <a:cs typeface="+mn-cs"/>
                <a:sym typeface="微软雅黑" panose="020B0503020204020204" pitchFamily="34" charset="-122"/>
              </a:rPr>
              <a:t>PPT</a:t>
            </a:r>
            <a:endParaRPr lang="en-US" altLang="zh-CN" dirty="0">
              <a:latin typeface="+mn-lt"/>
              <a:ea typeface="+mn-ea"/>
              <a:cs typeface="+mn-cs"/>
            </a:endParaRPr>
          </a:p>
          <a:p>
            <a:endParaRPr lang="zh-CN" altLang="en-US" dirty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9"/>
          <p:cNvSpPr txBox="1"/>
          <p:nvPr>
            <p:custDataLst>
              <p:tags r:id="rId1"/>
            </p:custDataLst>
          </p:nvPr>
        </p:nvSpPr>
        <p:spPr>
          <a:xfrm>
            <a:off x="526203" y="621042"/>
            <a:ext cx="11076093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4400" b="1" kern="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伦理审查汇报PPT基本要求</a:t>
            </a:r>
            <a:endParaRPr lang="en-US" altLang="zh-CN" sz="4400" b="1" kern="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>
            <p:custDataLst>
              <p:tags r:id="rId2"/>
            </p:custDataLst>
          </p:nvPr>
        </p:nvSpPr>
        <p:spPr>
          <a:xfrm>
            <a:off x="302260" y="1341120"/>
            <a:ext cx="1158811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50000"/>
              </a:lnSpc>
              <a:buFont typeface="+mj-lt"/>
            </a:pPr>
            <a:endParaRPr sz="2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  <a:buFont typeface="+mj-lt"/>
            </a:pPr>
            <a:r>
              <a:rPr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报告时重点说明</a:t>
            </a:r>
            <a:r>
              <a:rPr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试验中涉及的有关伦理问题，如受试者参加试验的风险与受益，对受试者是否提供、如何提供补偿，包括但不限于医疗保健的费用及使用，对于高风险项目，如安慰剂、Ⅰ类新药等，可汇报研究者方案讨论会时的有关意见。</a:t>
            </a:r>
            <a:endParaRPr sz="2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  <a:buFont typeface="+mj-lt"/>
            </a:pPr>
            <a:r>
              <a:rPr 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汇报时</a:t>
            </a:r>
            <a:r>
              <a:rPr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内容要求:</a:t>
            </a:r>
            <a:endParaRPr sz="24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indent="-342900" fontAlgn="auto">
              <a:lnSpc>
                <a:spcPct val="150000"/>
              </a:lnSpc>
              <a:buFont typeface="Wingdings" panose="05000000000000000000" charset="0"/>
              <a:buChar char="l"/>
            </a:pPr>
            <a:r>
              <a:rPr lang="zh-CN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清晰可见，简明、详尽，</a:t>
            </a:r>
            <a:r>
              <a:rPr 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请勿使用超链接及动画</a:t>
            </a:r>
            <a:r>
              <a:rPr lang="zh-CN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sz="2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indent="-342900" fontAlgn="auto">
              <a:lnSpc>
                <a:spcPct val="150000"/>
              </a:lnSpc>
              <a:buFont typeface="Wingdings" panose="05000000000000000000" charset="0"/>
              <a:buChar char="l"/>
            </a:pPr>
            <a:r>
              <a:rPr lang="zh-CN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使用模板，请删除其他不适用的部分。</a:t>
            </a:r>
            <a:endParaRPr lang="zh-CN" sz="2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标题 1"/>
          <p:cNvSpPr>
            <a:spLocks noGrp="1"/>
          </p:cNvSpPr>
          <p:nvPr>
            <p:ph type="title"/>
          </p:nvPr>
        </p:nvSpPr>
        <p:spPr>
          <a:xfrm>
            <a:off x="407035" y="764329"/>
            <a:ext cx="11296651" cy="1524000"/>
          </a:xfrm>
        </p:spPr>
        <p:txBody>
          <a:bodyPr vert="horz" wrap="square" lIns="121920" tIns="60960" rIns="121920" bIns="60960" anchor="ctr" anchorCtr="0"/>
          <a:p>
            <a:r>
              <a:rPr lang="zh-CN" altLang="en-US" sz="5335" dirty="0">
                <a:latin typeface="+mj-lt"/>
                <a:ea typeface="+mj-ea"/>
                <a:cs typeface="+mj-cs"/>
              </a:rPr>
              <a:t>研究所用的药物</a:t>
            </a:r>
            <a:r>
              <a:rPr lang="en-US" altLang="zh-CN" sz="5335" dirty="0">
                <a:latin typeface="+mj-lt"/>
                <a:ea typeface="+mj-ea"/>
                <a:cs typeface="+mj-cs"/>
              </a:rPr>
              <a:t>/</a:t>
            </a:r>
            <a:r>
              <a:rPr lang="zh-CN" altLang="en-US" sz="5335" dirty="0">
                <a:latin typeface="+mj-lt"/>
                <a:ea typeface="+mj-ea"/>
                <a:cs typeface="+mj-cs"/>
              </a:rPr>
              <a:t>器械及相关检查费用 </a:t>
            </a:r>
            <a:endParaRPr lang="zh-CN" altLang="en-US" sz="5335" dirty="0">
              <a:latin typeface="+mj-lt"/>
              <a:ea typeface="+mj-ea"/>
              <a:cs typeface="+mj-cs"/>
            </a:endParaRPr>
          </a:p>
        </p:txBody>
      </p:sp>
      <p:sp>
        <p:nvSpPr>
          <p:cNvPr id="18434" name="内容占位符 2"/>
          <p:cNvSpPr>
            <a:spLocks noGrp="1"/>
          </p:cNvSpPr>
          <p:nvPr>
            <p:ph idx="1"/>
          </p:nvPr>
        </p:nvSpPr>
        <p:spPr>
          <a:xfrm>
            <a:off x="407035" y="2493010"/>
            <a:ext cx="10972800" cy="4525963"/>
          </a:xfrm>
        </p:spPr>
        <p:txBody>
          <a:bodyPr vert="horz" wrap="square" lIns="121920" tIns="60960" rIns="121920" bIns="60960" anchor="t" anchorCtr="0"/>
          <a:p>
            <a:r>
              <a:rPr lang="zh-CN" altLang="en-US" dirty="0">
                <a:latin typeface="+mn-lt"/>
                <a:ea typeface="+mn-ea"/>
                <a:cs typeface="+mn-cs"/>
              </a:rPr>
              <a:t>必须详细阐明哪些试验用药、器械、检查、护理费用和常规用药、器械、检查、护理费用是申办方免费提供的。</a:t>
            </a:r>
            <a:endParaRPr lang="en-US" altLang="zh-CN" dirty="0">
              <a:latin typeface="+mn-lt"/>
              <a:ea typeface="+mn-ea"/>
              <a:cs typeface="+mn-cs"/>
            </a:endParaRPr>
          </a:p>
          <a:p>
            <a:endParaRPr lang="en-US" altLang="zh-CN" dirty="0">
              <a:latin typeface="+mn-lt"/>
              <a:ea typeface="+mn-ea"/>
              <a:cs typeface="+mn-cs"/>
            </a:endParaRPr>
          </a:p>
          <a:p>
            <a:r>
              <a:rPr lang="zh-CN" altLang="en-US" dirty="0">
                <a:latin typeface="+mn-lt"/>
                <a:ea typeface="+mn-ea"/>
                <a:cs typeface="+mn-cs"/>
              </a:rPr>
              <a:t>如果参加本研究给受试者带来潜在的</a:t>
            </a:r>
            <a:r>
              <a:rPr lang="zh-CN" altLang="en-US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额外花费</a:t>
            </a:r>
            <a:r>
              <a:rPr lang="zh-CN" altLang="en-US" dirty="0">
                <a:latin typeface="+mn-lt"/>
                <a:ea typeface="+mn-ea"/>
                <a:cs typeface="+mn-cs"/>
              </a:rPr>
              <a:t>（对这些花费他们也不会得到补偿），请务必在此部分阐明。</a:t>
            </a:r>
            <a:endParaRPr lang="zh-CN" altLang="en-US" dirty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121920" tIns="60960" rIns="121920" bIns="60960" anchor="ctr" anchorCtr="0"/>
          <a:p>
            <a:r>
              <a:rPr lang="zh-CN" altLang="en-US" dirty="0">
                <a:latin typeface="+mj-lt"/>
                <a:ea typeface="+mj-ea"/>
                <a:cs typeface="+mj-cs"/>
              </a:rPr>
              <a:t>参加研究的补偿</a:t>
            </a:r>
            <a:endParaRPr lang="zh-CN" altLang="en-US" dirty="0">
              <a:latin typeface="+mj-lt"/>
              <a:ea typeface="+mj-ea"/>
              <a:cs typeface="+mj-cs"/>
            </a:endParaRPr>
          </a:p>
        </p:txBody>
      </p:sp>
      <p:sp>
        <p:nvSpPr>
          <p:cNvPr id="19458" name="内容占位符 2"/>
          <p:cNvSpPr>
            <a:spLocks noGrp="1"/>
          </p:cNvSpPr>
          <p:nvPr>
            <p:ph idx="1"/>
          </p:nvPr>
        </p:nvSpPr>
        <p:spPr/>
        <p:txBody>
          <a:bodyPr vert="horz" wrap="square" lIns="121920" tIns="60960" rIns="121920" bIns="60960" anchor="t" anchorCtr="0"/>
          <a:p>
            <a:r>
              <a:rPr lang="zh-CN" altLang="en-US" dirty="0">
                <a:latin typeface="+mn-lt"/>
                <a:ea typeface="+mn-ea"/>
                <a:cs typeface="+mn-cs"/>
              </a:rPr>
              <a:t>为参与本研究所花费的开支</a:t>
            </a:r>
            <a:r>
              <a:rPr lang="zh-CN" altLang="en-US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（如您的交通费和额外采血的营养费）</a:t>
            </a:r>
            <a:r>
              <a:rPr lang="zh-CN" altLang="en-US" dirty="0">
                <a:latin typeface="+mn-lt"/>
                <a:ea typeface="+mn-ea"/>
                <a:cs typeface="+mn-cs"/>
              </a:rPr>
              <a:t>，您将得到（根据研究情况填写）人民币的补偿。</a:t>
            </a:r>
            <a:endParaRPr lang="zh-CN" altLang="en-US" dirty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121920" tIns="60960" rIns="121920" bIns="60960" anchor="ctr" anchorCtr="0"/>
          <a:p>
            <a:r>
              <a:rPr lang="zh-CN" altLang="en-US" dirty="0">
                <a:latin typeface="+mj-lt"/>
                <a:ea typeface="+mj-ea"/>
                <a:cs typeface="+mj-cs"/>
              </a:rPr>
              <a:t>发生损伤后的补偿</a:t>
            </a:r>
            <a:r>
              <a:rPr lang="en-US" altLang="zh-CN" dirty="0">
                <a:latin typeface="+mj-lt"/>
                <a:ea typeface="+mj-ea"/>
                <a:cs typeface="+mj-cs"/>
              </a:rPr>
              <a:t>/</a:t>
            </a:r>
            <a:r>
              <a:rPr lang="zh-CN" altLang="en-US" dirty="0">
                <a:latin typeface="+mj-lt"/>
                <a:ea typeface="+mj-ea"/>
                <a:cs typeface="+mj-cs"/>
              </a:rPr>
              <a:t>赔偿</a:t>
            </a:r>
            <a:endParaRPr lang="zh-CN" altLang="en-US" dirty="0">
              <a:latin typeface="+mj-lt"/>
              <a:ea typeface="+mj-ea"/>
              <a:cs typeface="+mj-cs"/>
            </a:endParaRPr>
          </a:p>
        </p:txBody>
      </p:sp>
      <p:sp>
        <p:nvSpPr>
          <p:cNvPr id="20482" name="Rectangle 3"/>
          <p:cNvSpPr>
            <a:spLocks noGrp="1"/>
          </p:cNvSpPr>
          <p:nvPr>
            <p:ph idx="1"/>
          </p:nvPr>
        </p:nvSpPr>
        <p:spPr/>
        <p:txBody>
          <a:bodyPr vert="horz" wrap="square" lIns="121920" tIns="60960" rIns="121920" bIns="60960" anchor="t" anchorCtr="0"/>
          <a:p>
            <a:pPr eaLnBrk="1" hangingPunct="1"/>
            <a:r>
              <a:rPr lang="zh-CN" altLang="en-US" dirty="0">
                <a:latin typeface="+mn-lt"/>
                <a:ea typeface="+mn-ea"/>
                <a:cs typeface="+mn-cs"/>
              </a:rPr>
              <a:t>如果发生与该项研究相关的损伤，您可以获得由</a:t>
            </a:r>
            <a:r>
              <a:rPr lang="en-US" altLang="zh-CN" dirty="0">
                <a:latin typeface="+mn-lt"/>
                <a:ea typeface="+mn-ea"/>
                <a:cs typeface="+mn-cs"/>
              </a:rPr>
              <a:t>(</a:t>
            </a:r>
            <a:r>
              <a:rPr lang="zh-CN" altLang="en-US" dirty="0">
                <a:latin typeface="+mn-lt"/>
                <a:ea typeface="+mn-ea"/>
                <a:cs typeface="+mn-cs"/>
              </a:rPr>
              <a:t>请注明由谁提供，如申办方或研究单位等</a:t>
            </a:r>
            <a:r>
              <a:rPr lang="en-US" altLang="zh-CN" dirty="0">
                <a:latin typeface="+mn-lt"/>
                <a:ea typeface="+mn-ea"/>
                <a:cs typeface="+mn-cs"/>
              </a:rPr>
              <a:t>)</a:t>
            </a:r>
            <a:r>
              <a:rPr lang="zh-CN" altLang="en-US" dirty="0">
                <a:latin typeface="+mn-lt"/>
                <a:ea typeface="+mn-ea"/>
                <a:cs typeface="+mn-cs"/>
              </a:rPr>
              <a:t>提供的免费治疗，并按中国有关法律进行补偿</a:t>
            </a:r>
            <a:r>
              <a:rPr lang="en-US" altLang="zh-CN" dirty="0">
                <a:latin typeface="+mn-lt"/>
                <a:ea typeface="+mn-ea"/>
                <a:cs typeface="+mn-cs"/>
              </a:rPr>
              <a:t>/</a:t>
            </a:r>
            <a:r>
              <a:rPr lang="zh-CN" altLang="en-US" dirty="0">
                <a:latin typeface="+mn-lt"/>
                <a:ea typeface="+mn-ea"/>
                <a:cs typeface="+mn-cs"/>
              </a:rPr>
              <a:t>赔偿。</a:t>
            </a:r>
            <a:endParaRPr lang="zh-CN" altLang="en-US" dirty="0">
              <a:latin typeface="+mn-lt"/>
              <a:ea typeface="+mn-ea"/>
              <a:cs typeface="+mn-cs"/>
            </a:endParaRPr>
          </a:p>
          <a:p>
            <a:pPr eaLnBrk="1" hangingPunct="1"/>
            <a:endParaRPr lang="en-US" altLang="zh-CN" dirty="0">
              <a:latin typeface="+mn-lt"/>
              <a:ea typeface="+mn-ea"/>
              <a:cs typeface="+mn-cs"/>
            </a:endParaRPr>
          </a:p>
          <a:p>
            <a:pPr eaLnBrk="1" hangingPunct="1"/>
            <a:r>
              <a:rPr lang="zh-CN" altLang="en-US" dirty="0">
                <a:latin typeface="+mn-lt"/>
                <a:ea typeface="+mn-ea"/>
                <a:cs typeface="+mn-cs"/>
              </a:rPr>
              <a:t>（如果有购买保险，请将保险的基本情况告知，保险覆盖不了的范围，由申办方承担补偿</a:t>
            </a:r>
            <a:r>
              <a:rPr lang="en-US" altLang="zh-CN" dirty="0">
                <a:latin typeface="+mn-lt"/>
                <a:ea typeface="+mn-ea"/>
                <a:cs typeface="+mn-cs"/>
              </a:rPr>
              <a:t>/</a:t>
            </a:r>
            <a:r>
              <a:rPr lang="zh-CN" altLang="en-US" dirty="0">
                <a:latin typeface="+mn-lt"/>
                <a:ea typeface="+mn-ea"/>
                <a:cs typeface="+mn-cs"/>
              </a:rPr>
              <a:t>赔偿）</a:t>
            </a:r>
            <a:endParaRPr lang="zh-CN" altLang="en-US" dirty="0">
              <a:latin typeface="+mn-lt"/>
              <a:ea typeface="+mn-ea"/>
              <a:cs typeface="+mn-cs"/>
            </a:endParaRPr>
          </a:p>
          <a:p>
            <a:pPr eaLnBrk="1" hangingPunct="1"/>
            <a:endParaRPr lang="zh-CN" altLang="zh-CN" dirty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标题 1"/>
          <p:cNvSpPr>
            <a:spLocks noGrp="1"/>
          </p:cNvSpPr>
          <p:nvPr>
            <p:ph type="title"/>
          </p:nvPr>
        </p:nvSpPr>
        <p:spPr>
          <a:xfrm>
            <a:off x="551180" y="692468"/>
            <a:ext cx="10972800" cy="1143000"/>
          </a:xfrm>
        </p:spPr>
        <p:txBody>
          <a:bodyPr vert="horz" wrap="square" lIns="121920" tIns="60960" rIns="121920" bIns="60960" anchor="ctr" anchorCtr="0"/>
          <a:p>
            <a:r>
              <a:rPr lang="zh-CN" altLang="en-US" sz="5335" dirty="0">
                <a:latin typeface="+mj-lt"/>
                <a:ea typeface="+mj-ea"/>
                <a:cs typeface="+mj-cs"/>
              </a:rPr>
              <a:t>研究结果的使用和个人信息的保密</a:t>
            </a:r>
            <a:endParaRPr lang="zh-CN" altLang="en-US" sz="5335" dirty="0">
              <a:latin typeface="+mj-lt"/>
              <a:ea typeface="+mj-ea"/>
              <a:cs typeface="+mj-cs"/>
            </a:endParaRPr>
          </a:p>
        </p:txBody>
      </p:sp>
      <p:sp>
        <p:nvSpPr>
          <p:cNvPr id="21506" name="内容占位符 2"/>
          <p:cNvSpPr>
            <a:spLocks noGrp="1"/>
          </p:cNvSpPr>
          <p:nvPr>
            <p:ph idx="1"/>
          </p:nvPr>
        </p:nvSpPr>
        <p:spPr>
          <a:xfrm>
            <a:off x="911225" y="1988820"/>
            <a:ext cx="10972800" cy="4525963"/>
          </a:xfrm>
        </p:spPr>
        <p:txBody>
          <a:bodyPr vert="horz" wrap="square" lIns="121920" tIns="60960" rIns="121920" bIns="60960" anchor="t" anchorCtr="0"/>
          <a:p>
            <a:r>
              <a:rPr lang="zh-CN" altLang="en-US" dirty="0">
                <a:latin typeface="+mn-lt"/>
                <a:ea typeface="+mn-ea"/>
                <a:cs typeface="+mn-cs"/>
                <a:sym typeface="微软雅黑" panose="020B0503020204020204" pitchFamily="34" charset="-122"/>
              </a:rPr>
              <a:t>控制在一页</a:t>
            </a:r>
            <a:r>
              <a:rPr lang="en-US" altLang="zh-CN" dirty="0">
                <a:latin typeface="+mn-lt"/>
                <a:ea typeface="+mn-ea"/>
                <a:cs typeface="+mn-cs"/>
                <a:sym typeface="微软雅黑" panose="020B0503020204020204" pitchFamily="34" charset="-122"/>
              </a:rPr>
              <a:t>PPT</a:t>
            </a:r>
            <a:endParaRPr lang="en-US" altLang="zh-CN" dirty="0">
              <a:latin typeface="+mn-lt"/>
              <a:ea typeface="+mn-ea"/>
              <a:cs typeface="+mn-cs"/>
            </a:endParaRPr>
          </a:p>
          <a:p>
            <a:endParaRPr lang="zh-CN" altLang="en-US" dirty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121920" tIns="60960" rIns="121920" bIns="60960" anchor="ctr" anchorCtr="0"/>
          <a:p>
            <a:r>
              <a:rPr lang="zh-CN" altLang="en-US" dirty="0">
                <a:latin typeface="+mj-lt"/>
                <a:ea typeface="+mj-ea"/>
                <a:cs typeface="+mj-cs"/>
              </a:rPr>
              <a:t>受试者的权利和相关注意事项</a:t>
            </a:r>
            <a:endParaRPr lang="zh-CN" altLang="en-US" dirty="0">
              <a:latin typeface="+mj-lt"/>
              <a:ea typeface="+mj-ea"/>
              <a:cs typeface="+mj-cs"/>
            </a:endParaRPr>
          </a:p>
        </p:txBody>
      </p:sp>
      <p:sp>
        <p:nvSpPr>
          <p:cNvPr id="22530" name="内容占位符 2"/>
          <p:cNvSpPr>
            <a:spLocks noGrp="1"/>
          </p:cNvSpPr>
          <p:nvPr>
            <p:ph idx="1"/>
          </p:nvPr>
        </p:nvSpPr>
        <p:spPr/>
        <p:txBody>
          <a:bodyPr vert="horz" wrap="square" lIns="121920" tIns="60960" rIns="121920" bIns="60960" anchor="t" anchorCtr="0"/>
          <a:p>
            <a:r>
              <a:rPr lang="zh-CN" altLang="en-US" dirty="0">
                <a:latin typeface="+mn-lt"/>
                <a:ea typeface="+mn-ea"/>
                <a:cs typeface="+mn-cs"/>
                <a:sym typeface="微软雅黑" panose="020B0503020204020204" pitchFamily="34" charset="-122"/>
              </a:rPr>
              <a:t>控制在一页</a:t>
            </a:r>
            <a:r>
              <a:rPr lang="en-US" altLang="zh-CN" dirty="0">
                <a:latin typeface="+mn-lt"/>
                <a:ea typeface="+mn-ea"/>
                <a:cs typeface="+mn-cs"/>
                <a:sym typeface="微软雅黑" panose="020B0503020204020204" pitchFamily="34" charset="-122"/>
              </a:rPr>
              <a:t>PPT</a:t>
            </a:r>
            <a:endParaRPr lang="en-US" altLang="zh-CN" dirty="0">
              <a:latin typeface="+mn-lt"/>
              <a:ea typeface="+mn-ea"/>
              <a:cs typeface="+mn-cs"/>
            </a:endParaRPr>
          </a:p>
          <a:p>
            <a:endParaRPr lang="zh-CN" altLang="en-US" dirty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Rectangle 4"/>
          <p:cNvSpPr>
            <a:spLocks noGrp="1"/>
          </p:cNvSpPr>
          <p:nvPr>
            <p:ph type="title"/>
          </p:nvPr>
        </p:nvSpPr>
        <p:spPr>
          <a:xfrm>
            <a:off x="479637" y="332529"/>
            <a:ext cx="10972800" cy="1524000"/>
          </a:xfrm>
        </p:spPr>
        <p:txBody>
          <a:bodyPr vert="horz" wrap="square" lIns="121920" tIns="60960" rIns="121920" bIns="60960" anchor="ctr" anchorCtr="0"/>
          <a:p>
            <a:pPr eaLnBrk="1" hangingPunct="1"/>
            <a:r>
              <a:rPr lang="zh-CN" altLang="en-US" b="1" dirty="0"/>
              <a:t>四、其他资料</a:t>
            </a:r>
            <a:endParaRPr lang="zh-CN" altLang="en-US" b="1" dirty="0"/>
          </a:p>
        </p:txBody>
      </p:sp>
      <p:sp>
        <p:nvSpPr>
          <p:cNvPr id="23554" name="内容占位符 2"/>
          <p:cNvSpPr txBox="1"/>
          <p:nvPr/>
        </p:nvSpPr>
        <p:spPr>
          <a:xfrm>
            <a:off x="814917" y="1556809"/>
            <a:ext cx="10972800" cy="6034616"/>
          </a:xfrm>
          <a:prstGeom prst="rect">
            <a:avLst/>
          </a:prstGeom>
          <a:noFill/>
          <a:ln w="9525">
            <a:noFill/>
          </a:ln>
        </p:spPr>
        <p:txBody>
          <a:bodyPr wrap="square" lIns="121920" tIns="60960" rIns="121920" bIns="60960" anchor="t" anchorCtr="0"/>
          <a:p>
            <a:pPr marL="342900" indent="-342900" eaLnBrk="0" hangingPunct="0">
              <a:spcBef>
                <a:spcPct val="20000"/>
              </a:spcBef>
              <a:buChar char="•"/>
            </a:pPr>
            <a:r>
              <a:rPr lang="zh-CN" altLang="en-US" sz="3735" dirty="0">
                <a:latin typeface="Times New Roman" panose="02020603050405020304" pitchFamily="18" charset="0"/>
                <a:ea typeface="微软雅黑" panose="020B0503020204020204" pitchFamily="34" charset="-122"/>
              </a:rPr>
              <a:t>招募广告</a:t>
            </a:r>
            <a:r>
              <a:rPr lang="zh-CN" altLang="en-US" sz="32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：招募内容、招募地点（门诊、病房等）、招募手段（海报、易拉宝等）</a:t>
            </a:r>
            <a:endParaRPr lang="zh-CN" altLang="en-US" sz="3735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marL="342900" indent="-342900">
              <a:spcBef>
                <a:spcPct val="20000"/>
              </a:spcBef>
              <a:buChar char="•"/>
            </a:pPr>
            <a:r>
              <a:rPr lang="zh-CN" altLang="en-US" sz="3735" dirty="0">
                <a:latin typeface="Times New Roman" panose="02020603050405020304" pitchFamily="18" charset="0"/>
                <a:ea typeface="微软雅黑" panose="020B0503020204020204" pitchFamily="34" charset="-122"/>
                <a:sym typeface="微软雅黑" panose="020B0503020204020204" pitchFamily="34" charset="-122"/>
              </a:rPr>
              <a:t>宣传单</a:t>
            </a:r>
            <a:endParaRPr lang="zh-CN" altLang="en-US" sz="3735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marL="342900" indent="-342900">
              <a:spcBef>
                <a:spcPct val="20000"/>
              </a:spcBef>
              <a:buChar char="•"/>
            </a:pPr>
            <a:r>
              <a:rPr lang="zh-CN" altLang="en-US" sz="3735" dirty="0">
                <a:latin typeface="Times New Roman" panose="02020603050405020304" pitchFamily="18" charset="0"/>
                <a:ea typeface="微软雅黑" panose="020B0503020204020204" pitchFamily="34" charset="-122"/>
                <a:sym typeface="微软雅黑" panose="020B0503020204020204" pitchFamily="34" charset="-122"/>
              </a:rPr>
              <a:t>日记卡</a:t>
            </a:r>
            <a:endParaRPr lang="zh-CN" altLang="en-US" sz="3735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marL="342900" indent="-342900">
              <a:spcBef>
                <a:spcPct val="20000"/>
              </a:spcBef>
              <a:buChar char="•"/>
            </a:pPr>
            <a:r>
              <a:rPr lang="en-US" altLang="zh-CN" sz="3735" dirty="0">
                <a:latin typeface="Times New Roman" panose="02020603050405020304" pitchFamily="18" charset="0"/>
                <a:ea typeface="微软雅黑" panose="020B0503020204020204" pitchFamily="34" charset="-122"/>
                <a:sym typeface="微软雅黑" panose="020B0503020204020204" pitchFamily="34" charset="-122"/>
              </a:rPr>
              <a:t>……</a:t>
            </a:r>
            <a:endParaRPr lang="en-US" altLang="zh-CN" sz="48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Rectangle 2"/>
          <p:cNvSpPr>
            <a:spLocks noGrp="1"/>
          </p:cNvSpPr>
          <p:nvPr>
            <p:ph type="ctrTitle"/>
          </p:nvPr>
        </p:nvSpPr>
        <p:spPr>
          <a:xfrm>
            <a:off x="695961" y="1557020"/>
            <a:ext cx="10363200" cy="1960033"/>
          </a:xfrm>
        </p:spPr>
        <p:txBody>
          <a:bodyPr vert="horz" wrap="square" lIns="121920" tIns="60960" rIns="121920" bIns="60960" anchor="ctr" anchorCtr="0"/>
          <a:p>
            <a:pPr eaLnBrk="1" hangingPunct="1">
              <a:buClrTx/>
              <a:buSzTx/>
              <a:buFontTx/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</a:rPr>
              <a:t>项目名称</a:t>
            </a:r>
            <a:b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</a:rPr>
            </a:b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5122" name="Rectangle 3"/>
          <p:cNvSpPr>
            <a:spLocks noGrp="1"/>
          </p:cNvSpPr>
          <p:nvPr>
            <p:ph type="subTitle" idx="1"/>
          </p:nvPr>
        </p:nvSpPr>
        <p:spPr>
          <a:xfrm>
            <a:off x="1416262" y="2780666"/>
            <a:ext cx="9315451" cy="2336800"/>
          </a:xfrm>
        </p:spPr>
        <p:txBody>
          <a:bodyPr vert="horz" wrap="square" lIns="121920" tIns="60960" rIns="121920" bIns="60960" anchor="t" anchorCtr="0"/>
          <a:p>
            <a:pPr eaLnBrk="1" hangingPunct="1">
              <a:buClrTx/>
              <a:buSzTx/>
              <a:buFontTx/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研究药物分类和临床试验分期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器械说明分类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和临床分期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eaLnBrk="1" hangingPunct="1">
              <a:buClrTx/>
              <a:buSzTx/>
              <a:buFontTx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申办者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/CRO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eaLnBrk="1" hangingPunct="1">
              <a:buClrTx/>
              <a:buSzTx/>
              <a:buFontTx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项目牵头单位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eaLnBrk="1" hangingPunct="1">
              <a:buClrTx/>
              <a:buSzTx/>
              <a:buFontTx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我院负责人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1"/>
            </p:custDataLst>
          </p:nvPr>
        </p:nvSpPr>
        <p:spPr>
          <a:xfrm>
            <a:off x="4584912" y="4869180"/>
            <a:ext cx="2853267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2400" kern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202X-X-X</a:t>
            </a:r>
            <a:endParaRPr lang="zh-CN" altLang="en-US" sz="2400" kern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4295775" y="692785"/>
            <a:ext cx="341503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buClrTx/>
              <a:buSzTx/>
              <a:buFontTx/>
            </a:pPr>
            <a:r>
              <a:rPr lang="zh-CN" altLang="en-US" sz="3200" b="1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伦理审查汇报</a:t>
            </a:r>
            <a:endParaRPr lang="zh-CN" altLang="en-US" sz="3200" b="1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625" y="191135"/>
            <a:ext cx="7360920" cy="5016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zh-CN" sz="2665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新项目首次伦理审查</a:t>
            </a:r>
            <a:r>
              <a:rPr lang="en-US" altLang="zh-CN" sz="2665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</a:t>
            </a:r>
            <a:endParaRPr lang="zh-CN" altLang="zh-CN" sz="2665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5" name="Rectangle 4"/>
          <p:cNvSpPr>
            <a:spLocks noGrp="1"/>
          </p:cNvSpPr>
          <p:nvPr>
            <p:ph type="title"/>
          </p:nvPr>
        </p:nvSpPr>
        <p:spPr>
          <a:xfrm>
            <a:off x="191770" y="332528"/>
            <a:ext cx="10972800" cy="1524000"/>
          </a:xfrm>
        </p:spPr>
        <p:txBody>
          <a:bodyPr vert="horz" wrap="square" lIns="121920" tIns="60960" rIns="121920" bIns="60960" anchor="ctr" anchorCtr="0"/>
          <a:p>
            <a:pPr eaLnBrk="1" hangingPunct="1"/>
            <a:r>
              <a:rPr lang="zh-CN" altLang="en-US" dirty="0">
                <a:latin typeface="微软雅黑" panose="020B0503020204020204" pitchFamily="34" charset="-122"/>
              </a:rPr>
              <a:t>一、背景</a:t>
            </a:r>
            <a:endParaRPr lang="zh-CN" altLang="en-US" dirty="0">
              <a:latin typeface="微软雅黑" panose="020B0503020204020204" pitchFamily="34" charset="-122"/>
            </a:endParaRPr>
          </a:p>
        </p:txBody>
      </p:sp>
      <p:sp>
        <p:nvSpPr>
          <p:cNvPr id="6146" name="内容占位符 2"/>
          <p:cNvSpPr>
            <a:spLocks noGrp="1"/>
          </p:cNvSpPr>
          <p:nvPr>
            <p:ph idx="4294967295"/>
            <p:custDataLst>
              <p:tags r:id="rId1"/>
            </p:custDataLst>
          </p:nvPr>
        </p:nvSpPr>
        <p:spPr/>
        <p:txBody>
          <a:bodyPr vert="horz" wrap="square" lIns="121920" tIns="60960" rIns="121920" bIns="60960" anchor="t" anchorCtr="0"/>
          <a:p>
            <a:r>
              <a:rPr lang="zh-CN" altLang="en-US" dirty="0"/>
              <a:t>简单介绍背景控制在一页</a:t>
            </a:r>
            <a:r>
              <a:rPr lang="en-US" altLang="zh-CN" dirty="0"/>
              <a:t>PPT</a:t>
            </a:r>
            <a:endParaRPr lang="en-US" altLang="zh-CN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0" y="392430"/>
            <a:ext cx="7360920" cy="501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sz="2665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新项目首次伦理审查</a:t>
            </a:r>
            <a:r>
              <a:rPr lang="en-US" altLang="zh-CN" sz="2665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</a:t>
            </a:r>
            <a:endParaRPr lang="zh-CN" altLang="zh-CN" sz="2665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88560" y="392430"/>
            <a:ext cx="221488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sz="4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研究摘要</a:t>
            </a:r>
            <a:endParaRPr lang="zh-CN" altLang="en-US" sz="4000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48690" y="2024380"/>
            <a:ext cx="2007870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dist">
              <a:lnSpc>
                <a:spcPct val="150000"/>
              </a:lnSpc>
            </a:pPr>
            <a:r>
              <a:rPr lang="zh-CN" sz="20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主要研究者：</a:t>
            </a:r>
            <a:endParaRPr lang="zh-CN" sz="2000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  <a:p>
            <a:pPr algn="dist">
              <a:lnSpc>
                <a:spcPct val="150000"/>
              </a:lnSpc>
            </a:pPr>
            <a:r>
              <a:rPr lang="zh-CN" sz="20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注册分类：</a:t>
            </a:r>
            <a:endParaRPr lang="zh-CN" sz="2000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  <a:p>
            <a:pPr algn="dist">
              <a:lnSpc>
                <a:spcPct val="150000"/>
              </a:lnSpc>
            </a:pPr>
            <a:r>
              <a:rPr lang="zh-CN" sz="20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试验分期：</a:t>
            </a:r>
            <a:endParaRPr lang="zh-CN" sz="2000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  <a:p>
            <a:pPr algn="dist">
              <a:lnSpc>
                <a:spcPct val="150000"/>
              </a:lnSpc>
            </a:pPr>
            <a:r>
              <a:rPr lang="zh-CN" sz="20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组长单位：</a:t>
            </a:r>
            <a:endParaRPr lang="zh-CN" sz="2000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  <a:p>
            <a:pPr algn="dist">
              <a:lnSpc>
                <a:spcPct val="150000"/>
              </a:lnSpc>
            </a:pPr>
            <a:r>
              <a:rPr lang="zh-CN" sz="20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计划例数：</a:t>
            </a:r>
            <a:endParaRPr lang="zh-CN" sz="2000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  <a:p>
            <a:pPr algn="dist">
              <a:lnSpc>
                <a:spcPct val="150000"/>
              </a:lnSpc>
            </a:pPr>
            <a:r>
              <a:rPr lang="zh-CN" sz="20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已获国家批件</a:t>
            </a:r>
            <a:r>
              <a:rPr lang="en-US" altLang="zh-CN" sz="20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:</a:t>
            </a:r>
            <a:endParaRPr lang="zh-CN" sz="2000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  <a:p>
            <a:pPr algn="dist">
              <a:lnSpc>
                <a:spcPct val="150000"/>
              </a:lnSpc>
            </a:pPr>
            <a:r>
              <a:rPr lang="zh-CN" sz="20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已获组长批件</a:t>
            </a:r>
            <a:r>
              <a:rPr lang="en-US" altLang="zh-CN" sz="20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:</a:t>
            </a:r>
            <a:endParaRPr lang="zh-CN" sz="2000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  <a:p>
            <a:pPr algn="dist">
              <a:lnSpc>
                <a:spcPct val="150000"/>
              </a:lnSpc>
            </a:pPr>
            <a:endParaRPr lang="zh-CN" sz="2000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114675" y="2024380"/>
            <a:ext cx="7174230" cy="3322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</a:pPr>
            <a:r>
              <a:rPr lang="en-US" altLang="zh-CN" sz="2000" dirty="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xxx</a:t>
            </a:r>
            <a:r>
              <a:rPr lang="zh-CN" altLang="en-US" sz="2000" dirty="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（</a:t>
            </a:r>
            <a:r>
              <a:rPr lang="en-US" altLang="zh-CN" sz="2000" dirty="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XXX</a:t>
            </a:r>
            <a:r>
              <a:rPr lang="zh-CN" altLang="en-US" sz="2000" dirty="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专业）</a:t>
            </a:r>
            <a:endParaRPr lang="zh-CN" sz="2000" dirty="0" smtClean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en-US" altLang="zh-CN" sz="2000" dirty="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xxx</a:t>
            </a:r>
            <a:endParaRPr lang="en-US" altLang="zh-CN" sz="2000" dirty="0" smtClean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en-US" altLang="zh-CN" sz="2000" dirty="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xxx</a:t>
            </a:r>
            <a:endParaRPr lang="en-US" altLang="zh-CN" sz="2000" dirty="0" smtClean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en-US" altLang="zh-CN" sz="2000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XXX</a:t>
            </a:r>
            <a:r>
              <a:rPr lang="zh-CN" sz="2000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医院</a:t>
            </a:r>
            <a:r>
              <a:rPr lang="en-US" altLang="zh-CN" sz="2000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/</a:t>
            </a:r>
            <a:r>
              <a:rPr lang="zh-CN" altLang="en-US" sz="2000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或</a:t>
            </a:r>
            <a:r>
              <a:rPr lang="zh-CN" altLang="en-US" sz="2000" dirty="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单中心</a:t>
            </a:r>
            <a:endParaRPr lang="zh-CN" altLang="en-US" sz="2000" dirty="0" smtClean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en-US" altLang="zh-CN" sz="2000" dirty="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xxx</a:t>
            </a:r>
            <a:r>
              <a:rPr lang="zh-CN" altLang="en-US" sz="2000" dirty="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（本中心）</a:t>
            </a:r>
            <a:r>
              <a:rPr lang="en-US" altLang="zh-CN" sz="2000" dirty="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/xxx</a:t>
            </a:r>
            <a:r>
              <a:rPr lang="zh-CN" altLang="en-US" sz="2000" dirty="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（总例数）</a:t>
            </a:r>
            <a:endParaRPr lang="zh-CN" sz="2000" dirty="0" smtClean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sz="2000" dirty="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是</a:t>
            </a:r>
            <a:r>
              <a:rPr lang="en-US" altLang="zh-CN" sz="2000" dirty="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/</a:t>
            </a:r>
            <a:r>
              <a:rPr lang="zh-CN" altLang="en-US" sz="2000" dirty="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否</a:t>
            </a:r>
            <a:r>
              <a:rPr lang="en-US" altLang="zh-CN" sz="2000" dirty="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/</a:t>
            </a:r>
            <a:r>
              <a:rPr lang="zh-CN" altLang="en-US" sz="2000" dirty="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不适用（</a:t>
            </a:r>
            <a:r>
              <a:rPr lang="zh-CN" altLang="en-US" sz="2000" dirty="0" smtClean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否和不适用需注明详情</a:t>
            </a:r>
            <a:r>
              <a:rPr lang="zh-CN" altLang="en-US" sz="2000" dirty="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）</a:t>
            </a:r>
            <a:endParaRPr lang="zh-CN" sz="2000" dirty="0" smtClean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sz="2000" dirty="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是</a:t>
            </a:r>
            <a:r>
              <a:rPr lang="en-US" altLang="zh-CN" sz="2000" dirty="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/</a:t>
            </a:r>
            <a:r>
              <a:rPr lang="zh-CN" altLang="en-US" sz="2000" dirty="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否</a:t>
            </a:r>
            <a:r>
              <a:rPr lang="en-US" altLang="zh-CN" sz="2000" dirty="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/</a:t>
            </a:r>
            <a:r>
              <a:rPr lang="zh-CN" altLang="en-US" sz="2000" dirty="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不适用（</a:t>
            </a:r>
            <a:r>
              <a:rPr lang="zh-CN" altLang="en-US" sz="2000" dirty="0" smtClean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否和不适用需注明详情</a:t>
            </a:r>
            <a:r>
              <a:rPr lang="zh-CN" altLang="en-US" sz="2000" dirty="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）</a:t>
            </a:r>
            <a:endParaRPr lang="zh-CN" altLang="en-US" sz="2000" dirty="0" smtClean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226560" y="1081405"/>
            <a:ext cx="272288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国家局批件</a:t>
            </a:r>
            <a:endParaRPr lang="zh-CN" altLang="en-US" sz="4000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TextBox 9"/>
          <p:cNvSpPr txBox="1"/>
          <p:nvPr/>
        </p:nvSpPr>
        <p:spPr>
          <a:xfrm>
            <a:off x="0" y="392430"/>
            <a:ext cx="7360920" cy="5016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zh-CN" sz="2665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新项目首次伦理审查</a:t>
            </a:r>
            <a:r>
              <a:rPr lang="en-US" altLang="zh-CN" sz="2665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</a:t>
            </a:r>
            <a:r>
              <a:rPr lang="en-US" altLang="zh-CN" sz="2665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</a:t>
            </a:r>
            <a:endParaRPr lang="en-US" altLang="zh-CN" sz="2665" dirty="0" smtClean="0">
              <a:solidFill>
                <a:schemeClr val="bg1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495550" y="3645535"/>
            <a:ext cx="609600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4000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请勿使用超链接</a:t>
            </a:r>
            <a:endParaRPr lang="zh-CN" altLang="en-US" sz="4000" dirty="0" smtClean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Rectangle 4"/>
          <p:cNvSpPr>
            <a:spLocks noGrp="1"/>
          </p:cNvSpPr>
          <p:nvPr>
            <p:ph type="title"/>
          </p:nvPr>
        </p:nvSpPr>
        <p:spPr>
          <a:xfrm>
            <a:off x="602827" y="405130"/>
            <a:ext cx="10972800" cy="1524000"/>
          </a:xfrm>
        </p:spPr>
        <p:txBody>
          <a:bodyPr vert="horz" wrap="square" lIns="121920" tIns="60960" rIns="121920" bIns="60960" anchor="ctr" anchorCtr="0"/>
          <a:p>
            <a:pPr eaLnBrk="1" hangingPunct="1"/>
            <a:r>
              <a:rPr lang="zh-CN" altLang="en-US" b="1" dirty="0">
                <a:latin typeface="微软雅黑" panose="020B0503020204020204" pitchFamily="34" charset="-122"/>
              </a:rPr>
              <a:t>二、研究方案</a:t>
            </a:r>
            <a:endParaRPr lang="zh-CN" altLang="en-US" b="1" dirty="0">
              <a:latin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11860" y="1989032"/>
            <a:ext cx="9767147" cy="3724487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r>
              <a:rPr lang="zh-CN" altLang="en-US" sz="1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素。</a:t>
            </a:r>
            <a:r>
              <a:rPr 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既往研究中的疗效及不良事件</a:t>
            </a:r>
            <a:endParaRPr lang="zh-CN" sz="24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zh-CN" sz="100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endParaRPr lang="zh-CN" sz="2665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endParaRPr lang="en-US" sz="100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endParaRPr lang="zh-CN" sz="100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endParaRPr lang="en-US" sz="100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775672" y="4797213"/>
            <a:ext cx="9992360" cy="4203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sz="2135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方案与计划请控制在</a:t>
            </a:r>
            <a:r>
              <a:rPr lang="en-US" altLang="zh-CN" sz="2135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3-4</a:t>
            </a:r>
            <a:r>
              <a:rPr lang="zh-CN" altLang="en-US" sz="2135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页，并在最后汇总为流程图（示意图）</a:t>
            </a:r>
            <a:endParaRPr lang="zh-CN" altLang="en-US" sz="2135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121920" tIns="60960" rIns="121920" bIns="60960" anchor="ctr" anchorCtr="0"/>
          <a:p>
            <a:pPr eaLnBrk="1" hangingPunct="1"/>
            <a:r>
              <a:rPr lang="zh-CN" altLang="en-US" dirty="0">
                <a:latin typeface="+mj-lt"/>
                <a:ea typeface="+mj-ea"/>
                <a:cs typeface="+mj-cs"/>
              </a:rPr>
              <a:t>研究设计</a:t>
            </a:r>
            <a:endParaRPr lang="zh-CN" altLang="en-US" dirty="0">
              <a:latin typeface="+mj-lt"/>
              <a:ea typeface="+mj-ea"/>
              <a:cs typeface="+mj-cs"/>
            </a:endParaRPr>
          </a:p>
        </p:txBody>
      </p:sp>
      <p:sp>
        <p:nvSpPr>
          <p:cNvPr id="8194" name="Rectangle 3"/>
          <p:cNvSpPr>
            <a:spLocks noGrp="1"/>
          </p:cNvSpPr>
          <p:nvPr>
            <p:ph idx="1"/>
          </p:nvPr>
        </p:nvSpPr>
        <p:spPr/>
        <p:txBody>
          <a:bodyPr vert="horz" wrap="square" lIns="121920" tIns="60960" rIns="121920" bIns="60960" anchor="t" anchorCtr="0"/>
          <a:p>
            <a:pPr eaLnBrk="1" hangingPunct="1"/>
            <a:r>
              <a:rPr lang="zh-CN" altLang="en-US" dirty="0">
                <a:latin typeface="+mn-lt"/>
                <a:ea typeface="+mn-ea"/>
                <a:cs typeface="+mn-cs"/>
              </a:rPr>
              <a:t>简单介绍控制在一页</a:t>
            </a:r>
            <a:r>
              <a:rPr lang="en-US" altLang="zh-CN" dirty="0">
                <a:latin typeface="+mn-lt"/>
                <a:ea typeface="+mn-ea"/>
                <a:cs typeface="+mn-cs"/>
              </a:rPr>
              <a:t>PPT</a:t>
            </a:r>
            <a:endParaRPr lang="en-US" altLang="zh-CN" dirty="0">
              <a:latin typeface="+mn-lt"/>
              <a:ea typeface="+mn-ea"/>
              <a:cs typeface="+mn-cs"/>
            </a:endParaRPr>
          </a:p>
          <a:p>
            <a:pPr eaLnBrk="1" hangingPunct="1"/>
            <a:endParaRPr lang="zh-CN" altLang="zh-CN" dirty="0">
              <a:latin typeface="微软雅黑" panose="020B0503020204020204" pitchFamily="34" charset="-122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121920" tIns="60960" rIns="121920" bIns="60960" anchor="ctr" anchorCtr="0"/>
          <a:p>
            <a:pPr eaLnBrk="1" hangingPunct="1"/>
            <a:r>
              <a:rPr lang="zh-CN" altLang="en-US" dirty="0">
                <a:latin typeface="微软雅黑" panose="020B0503020204020204" pitchFamily="34" charset="-122"/>
                <a:ea typeface="+mj-ea"/>
                <a:cs typeface="+mj-cs"/>
              </a:rPr>
              <a:t>入、排及中途退出标准</a:t>
            </a:r>
            <a:endParaRPr lang="zh-CN" altLang="en-US" dirty="0">
              <a:latin typeface="微软雅黑" panose="020B0503020204020204" pitchFamily="34" charset="-122"/>
              <a:ea typeface="+mj-ea"/>
              <a:cs typeface="+mj-cs"/>
            </a:endParaRPr>
          </a:p>
        </p:txBody>
      </p:sp>
      <p:sp>
        <p:nvSpPr>
          <p:cNvPr id="9218" name="Rectangle 3"/>
          <p:cNvSpPr>
            <a:spLocks noGrp="1"/>
          </p:cNvSpPr>
          <p:nvPr>
            <p:ph idx="1"/>
          </p:nvPr>
        </p:nvSpPr>
        <p:spPr/>
        <p:txBody>
          <a:bodyPr vert="horz" wrap="square" lIns="121920" tIns="60960" rIns="121920" bIns="60960" anchor="t" anchorCtr="0"/>
          <a:p>
            <a:pPr eaLnBrk="1" hangingPunct="1"/>
            <a:r>
              <a:rPr lang="zh-CN" altLang="en-US" dirty="0">
                <a:latin typeface="+mn-lt"/>
                <a:ea typeface="+mn-ea"/>
                <a:cs typeface="+mn-cs"/>
                <a:sym typeface="微软雅黑" panose="020B0503020204020204" pitchFamily="34" charset="-122"/>
              </a:rPr>
              <a:t>简单介绍控制在一页</a:t>
            </a:r>
            <a:r>
              <a:rPr lang="en-US" altLang="zh-CN" dirty="0">
                <a:latin typeface="+mn-lt"/>
                <a:ea typeface="+mn-ea"/>
                <a:cs typeface="+mn-cs"/>
                <a:sym typeface="微软雅黑" panose="020B0503020204020204" pitchFamily="34" charset="-122"/>
              </a:rPr>
              <a:t>PPT</a:t>
            </a:r>
            <a:endParaRPr lang="zh-CN" altLang="zh-CN" dirty="0">
              <a:latin typeface="微软雅黑" panose="020B0503020204020204" pitchFamily="34" charset="-122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  <p:tag name="KSO_WM_UNIT_PLACING_PICTURE_USER_VIEWPORT" val="{&quot;height&quot;:1030,&quot;width&quot;:3588}"/>
</p:tagLst>
</file>

<file path=ppt/tags/tag10.xml><?xml version="1.0" encoding="utf-8"?>
<p:tagLst xmlns:p="http://schemas.openxmlformats.org/presentationml/2006/main">
  <p:tag name="KSO_WM_UNIT_TABLE_BEAUTIFY" val="smartTable{22237530-8ae7-475c-a0e0-6d5eb747f897}"/>
  <p:tag name="TABLE_ENDDRAG_ORIGIN_RECT" val="915*427"/>
  <p:tag name="TABLE_ENDDRAG_RECT" val="6*78*915*427"/>
</p:tagLst>
</file>

<file path=ppt/tags/tag11.xml><?xml version="1.0" encoding="utf-8"?>
<p:tagLst xmlns:p="http://schemas.openxmlformats.org/presentationml/2006/main">
  <p:tag name="KSO_WM_SLIDE_MODEL_TYPE" val="cover"/>
</p:tagLst>
</file>

<file path=ppt/tags/tag12.xml><?xml version="1.0" encoding="utf-8"?>
<p:tagLst xmlns:p="http://schemas.openxmlformats.org/presentationml/2006/main">
  <p:tag name="KSO_WM_SLIDE_MODEL_TYPE" val="cover"/>
</p:tagLst>
</file>

<file path=ppt/tags/tag13.xml><?xml version="1.0" encoding="utf-8"?>
<p:tagLst xmlns:p="http://schemas.openxmlformats.org/presentationml/2006/main">
  <p:tag name="KSO_WM_SLIDE_MODEL_TYPE" val="cover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commondata" val="eyJoZGlkIjoiYWU2OGIzOWIxZjZmNzc2N2U0YTNiMzA3ZTM3MzZlNGYifQ=="/>
</p:tagLst>
</file>

<file path=ppt/tags/tag2.xml><?xml version="1.0" encoding="utf-8"?>
<p:tagLst xmlns:p="http://schemas.openxmlformats.org/presentationml/2006/main">
  <p:tag name="KSO_WM_BEAUTIFY_FLAG" val=""/>
  <p:tag name="KSO_WM_UNIT_PLACING_PICTURE_USER_VIEWPORT" val="{&quot;height&quot;:1030,&quot;width&quot;:3588}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SLIDE_MODEL_TYPE" val="cover"/>
</p:tagLst>
</file>

<file path=ppt/tags/tag9.xml><?xml version="1.0" encoding="utf-8"?>
<p:tagLst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 1">
      <a:majorFont>
        <a:latin typeface="Times New Roman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1960</Words>
  <Application>WPS 演示</Application>
  <PresentationFormat>全屏显示(4:3)</PresentationFormat>
  <Paragraphs>448</Paragraphs>
  <Slides>25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7" baseType="lpstr">
      <vt:lpstr>Arial</vt:lpstr>
      <vt:lpstr>宋体</vt:lpstr>
      <vt:lpstr>Wingdings</vt:lpstr>
      <vt:lpstr>Times New Roman</vt:lpstr>
      <vt:lpstr>微软雅黑</vt:lpstr>
      <vt:lpstr>Wingdings</vt:lpstr>
      <vt:lpstr>仿宋</vt:lpstr>
      <vt:lpstr>Arial Unicode MS</vt:lpstr>
      <vt:lpstr>等线</vt:lpstr>
      <vt:lpstr>等线 Light</vt:lpstr>
      <vt:lpstr>默认设计模板</vt:lpstr>
      <vt:lpstr>Office 主题​​</vt:lpstr>
      <vt:lpstr>做ppt前请仔细阅读要求</vt:lpstr>
      <vt:lpstr>PowerPoint 演示文稿</vt:lpstr>
      <vt:lpstr>项目名称 </vt:lpstr>
      <vt:lpstr>一、背景</vt:lpstr>
      <vt:lpstr>PowerPoint 演示文稿</vt:lpstr>
      <vt:lpstr>PowerPoint 演示文稿</vt:lpstr>
      <vt:lpstr>二、研究方案</vt:lpstr>
      <vt:lpstr>研究设计</vt:lpstr>
      <vt:lpstr>入、排及中途退出标准</vt:lpstr>
      <vt:lpstr>研究步骤及相关检查</vt:lpstr>
      <vt:lpstr>终点指标</vt:lpstr>
      <vt:lpstr>合并用药和治疗</vt:lpstr>
      <vt:lpstr>发生不良事件的处理预案</vt:lpstr>
      <vt:lpstr>PowerPoint 演示文稿</vt:lpstr>
      <vt:lpstr> 三、知情同意书 </vt:lpstr>
      <vt:lpstr>PowerPoint 演示文稿</vt:lpstr>
      <vt:lpstr>参加研究风险</vt:lpstr>
      <vt:lpstr>参加研究受益情况</vt:lpstr>
      <vt:lpstr>备选治疗方案</vt:lpstr>
      <vt:lpstr>研究所用的药物/器械及相关检查费用 </vt:lpstr>
      <vt:lpstr>参加研究的补偿</vt:lpstr>
      <vt:lpstr>发生损伤后的补偿/赔偿</vt:lpstr>
      <vt:lpstr>研究结果的使用和个人信息的保密</vt:lpstr>
      <vt:lpstr>受试者的权利和相关注意事项</vt:lpstr>
      <vt:lpstr>四、其他资料</vt:lpstr>
    </vt:vector>
  </TitlesOfParts>
  <Company>zryy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项目题目</dc:title>
  <dc:creator>Lenovo User</dc:creator>
  <cp:lastModifiedBy>Jojo</cp:lastModifiedBy>
  <cp:revision>35</cp:revision>
  <dcterms:created xsi:type="dcterms:W3CDTF">2012-01-05T01:27:00Z</dcterms:created>
  <dcterms:modified xsi:type="dcterms:W3CDTF">2024-11-18T06:37:09Z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02D27D8122F046B692DB2CCF3EE7D44B_12</vt:lpwstr>
  </property>
  <property fmtid="{D5CDD505-2E9C-101B-9397-08002B2CF9AE}" pid="3" name="KSOProductBuildVer">
    <vt:lpwstr>2052-12.1.0.18608</vt:lpwstr>
  </property>
</Properties>
</file>