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1" r:id="rId3"/>
    <p:sldId id="272" r:id="rId5"/>
    <p:sldId id="256" r:id="rId6"/>
    <p:sldId id="269" r:id="rId7"/>
    <p:sldId id="258" r:id="rId8"/>
    <p:sldId id="257" r:id="rId9"/>
    <p:sldId id="270" r:id="rId10"/>
    <p:sldId id="259" r:id="rId11"/>
    <p:sldId id="260" r:id="rId12"/>
    <p:sldId id="261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0" clrIdx="0"/>
  <p:cmAuthor id="2" name="Administrator" initials="A" lastIdx="1" clrIdx="1"/>
  <p:cmAuthor id="3" name="作者" initials="作" lastIdx="0" clrIdx="1"/>
  <p:cmAuthor id="4" name="1" initials="1" lastIdx="0" clrIdx="2"/>
  <p:cmAuthor id="0" name="Wen Jing" initials="WJ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57" d="100"/>
          <a:sy n="57" d="100"/>
        </p:scale>
        <p:origin x="188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0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2286000" y="514350"/>
            <a:ext cx="4572000" cy="2571750"/>
          </a:xfrm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229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ABC8A7CB-1B2C-4596-AC2E-94FFA5E692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12" name="图片 11" descr="九院新院徽院名(抠底版）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/>
          <a:srcRect r="88"/>
          <a:stretch>
            <a:fillRect/>
          </a:stretch>
        </p:blipFill>
        <p:spPr>
          <a:xfrm>
            <a:off x="10033000" y="116205"/>
            <a:ext cx="1962785" cy="54673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/>
          </p:cNvSpPr>
          <p:nvPr>
            <p:ph type="ctrTitle"/>
          </p:nvPr>
        </p:nvSpPr>
        <p:spPr>
          <a:xfrm>
            <a:off x="911860" y="-26670"/>
            <a:ext cx="10363200" cy="1960033"/>
          </a:xfrm>
        </p:spPr>
        <p:txBody>
          <a:bodyPr vert="horz" wrap="square" lIns="121920" tIns="60960" rIns="121920" bIns="60960" anchor="ctr" anchorCtr="0"/>
          <a:p>
            <a:pPr>
              <a:buClrTx/>
              <a:buSzTx/>
              <a:buFontTx/>
            </a:pPr>
            <a:r>
              <a:rPr lang="zh-CN" altLang="en-US" b="1" dirty="0">
                <a:solidFill>
                  <a:srgbClr val="C00000"/>
                </a:solidFill>
              </a:rPr>
              <a:t>做</a:t>
            </a:r>
            <a:r>
              <a:rPr lang="en-US" altLang="zh-CN" b="1" dirty="0">
                <a:solidFill>
                  <a:srgbClr val="C00000"/>
                </a:solidFill>
              </a:rPr>
              <a:t>ppt</a:t>
            </a:r>
            <a:r>
              <a:rPr lang="zh-CN" altLang="en-US" b="1" dirty="0">
                <a:solidFill>
                  <a:srgbClr val="C00000"/>
                </a:solidFill>
              </a:rPr>
              <a:t>前请仔细阅读要求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3074" name="副标题 2"/>
          <p:cNvSpPr>
            <a:spLocks noGrp="1"/>
          </p:cNvSpPr>
          <p:nvPr>
            <p:ph type="subTitle" idx="1"/>
          </p:nvPr>
        </p:nvSpPr>
        <p:spPr>
          <a:xfrm>
            <a:off x="335915" y="1196975"/>
            <a:ext cx="11771630" cy="5462905"/>
          </a:xfrm>
        </p:spPr>
        <p:txBody>
          <a:bodyPr vert="horz" wrap="square" lIns="121920" tIns="60960" rIns="121920" bIns="60960" anchor="t" anchorCtr="0"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可以按照本模板格式制作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申办方自己的模板，但内容需涵盖本模板所有要素。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2.PPT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一定要清晰，每页文字不宜过多，微软雅黑，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号字为宜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重点介绍对受试者合法权益的保障、风险把控等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如果是申办方做的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，请务必与研究者沟通清楚，项目汇报时间控制在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PPT页数控制在</a:t>
            </a:r>
            <a:r>
              <a:rPr 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</a:t>
            </a:r>
            <a:r>
              <a: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张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以内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（特殊情况，不超过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张）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国家局批件电子版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张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有关试验方案设计与实施内容的占3-4张，</a:t>
            </a:r>
            <a:r>
              <a: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试验流程图1张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，试验的风险与受益</a:t>
            </a: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张，知情同意书告知的信息及知情同意的过程占</a:t>
            </a: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张，受试者的医疗和保护占</a:t>
            </a: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张。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121920" tIns="60960" rIns="121920" bIns="60960" anchor="ctr" anchorCtr="0"/>
          <a:p>
            <a:r>
              <a:rPr lang="zh-CN" altLang="en-US" sz="2800" b="1" dirty="0"/>
              <a:t>其他文件具体修订</a:t>
            </a:r>
            <a:endParaRPr lang="zh-CN" altLang="en-US" sz="2800" b="1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71500" y="1143000"/>
          <a:ext cx="11144250" cy="4561205"/>
        </p:xfrm>
        <a:graphic>
          <a:graphicData uri="http://schemas.openxmlformats.org/drawingml/2006/table">
            <a:tbl>
              <a:tblPr/>
              <a:tblGrid>
                <a:gridCol w="400685"/>
                <a:gridCol w="403860"/>
                <a:gridCol w="2338070"/>
                <a:gridCol w="3048635"/>
                <a:gridCol w="3237865"/>
                <a:gridCol w="1715135"/>
              </a:tblGrid>
              <a:tr h="12674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页码</a:t>
                      </a: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行数</a:t>
                      </a: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原内容</a:t>
                      </a:r>
                      <a:endParaRPr lang="zh-CN" sz="2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修改后内容</a:t>
                      </a: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2400" b="1" kern="100" dirty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修订原因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0389" marR="60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对受试者的影响</a:t>
                      </a: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2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kern="1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2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21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15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238" name="矩形 3"/>
          <p:cNvSpPr/>
          <p:nvPr/>
        </p:nvSpPr>
        <p:spPr>
          <a:xfrm>
            <a:off x="571501" y="5949315"/>
            <a:ext cx="10953749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修改说明：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请标出原内容及所在位置，标出修改后内容，并阐述修改原因和对受试者影响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9"/>
          <p:cNvSpPr txBox="1"/>
          <p:nvPr>
            <p:custDataLst>
              <p:tags r:id="rId1"/>
            </p:custDataLst>
          </p:nvPr>
        </p:nvSpPr>
        <p:spPr>
          <a:xfrm>
            <a:off x="526203" y="621042"/>
            <a:ext cx="11076093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伦理审查汇报PPT基本要求</a:t>
            </a:r>
            <a:endParaRPr lang="en-US" altLang="zh-CN" sz="4400" b="1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302260" y="1341120"/>
            <a:ext cx="115881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  <a:buFont typeface="+mj-lt"/>
            </a:pPr>
            <a:endParaRPr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buFont typeface="+mj-lt"/>
            </a:pP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报告时重点说明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试验中涉及的有关伦理问题，如受试者参加试验的风险与受益，对受试者是否提供、如何提供补偿，包括但不限于医疗保健的费用及使用，对于高风险项目，如安慰剂、Ⅰ类新药等，可汇报研究者方案讨论会时的有关意见。</a:t>
            </a:r>
            <a:endParaRPr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buFont typeface="+mj-lt"/>
            </a:pP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汇报时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内容要求:</a:t>
            </a:r>
            <a:endParaRPr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清晰可见，简明、详尽，</a:t>
            </a:r>
            <a:r>
              <a:rPr 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请勿使用超链接及动画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使用模板，请删除其他不适用的部分。</a:t>
            </a:r>
            <a:endParaRPr lang="zh-CN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Rectangle 2"/>
          <p:cNvSpPr>
            <a:spLocks noGrp="1"/>
          </p:cNvSpPr>
          <p:nvPr>
            <p:ph type="ctrTitle"/>
          </p:nvPr>
        </p:nvSpPr>
        <p:spPr>
          <a:xfrm>
            <a:off x="551603" y="1132417"/>
            <a:ext cx="10363200" cy="1960033"/>
          </a:xfrm>
        </p:spPr>
        <p:txBody>
          <a:bodyPr vert="horz" wrap="square" lIns="121920" tIns="60960" rIns="121920" bIns="60960" anchor="ctr" anchorCtr="0"/>
          <a:p>
            <a:pPr eaLnBrk="1" hangingPunct="1">
              <a:buClrTx/>
              <a:buSzTx/>
              <a:buFontTx/>
            </a:pPr>
            <a:r>
              <a:rPr lang="zh-CN" altLang="en-US" b="1" dirty="0">
                <a:solidFill>
                  <a:srgbClr val="C00000"/>
                </a:solidFill>
              </a:rPr>
              <a:t>项目名称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3074" name="Rectangle 3"/>
          <p:cNvSpPr>
            <a:spLocks noGrp="1"/>
          </p:cNvSpPr>
          <p:nvPr>
            <p:ph type="subTitle" idx="1"/>
          </p:nvPr>
        </p:nvSpPr>
        <p:spPr>
          <a:xfrm>
            <a:off x="1199727" y="2709122"/>
            <a:ext cx="9315451" cy="2336800"/>
          </a:xfrm>
        </p:spPr>
        <p:txBody>
          <a:bodyPr vert="horz" wrap="square" lIns="121920" tIns="60960" rIns="121920" bIns="60960" anchor="t" anchorCtr="0"/>
          <a:p>
            <a:pPr eaLnBrk="1" hangingPunct="1">
              <a:buClrTx/>
              <a:buSzTx/>
              <a:buFontTx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药物分类和临床试验分期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buClrTx/>
              <a:buSzTx/>
              <a:buFontTx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申办者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/CRO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buClrTx/>
              <a:buSzTx/>
              <a:buFontTx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项目牵头单位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buClrTx/>
              <a:buSzTx/>
              <a:buFontTx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我院负责人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4368588" y="5013537"/>
            <a:ext cx="2853267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202X-X-X</a:t>
            </a:r>
            <a:endParaRPr lang="en-US" sz="24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087495" y="476885"/>
            <a:ext cx="34150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ClrTx/>
              <a:buSzTx/>
              <a:buFontTx/>
            </a:pPr>
            <a:r>
              <a:rPr lang="zh-CN" altLang="en-US" sz="32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伦理审查汇报</a:t>
            </a:r>
            <a:endParaRPr lang="zh-CN" altLang="en-US" sz="3200" b="1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625" y="332740"/>
            <a:ext cx="7360920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665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修正案审查</a:t>
            </a:r>
            <a:r>
              <a:rPr lang="en-US" altLang="zh-CN" sz="2665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endParaRPr lang="zh-CN" altLang="zh-CN" sz="2665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7625" y="332740"/>
            <a:ext cx="7360920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665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修正案审查</a:t>
            </a:r>
            <a:r>
              <a:rPr lang="en-US" altLang="zh-CN" sz="2665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endParaRPr lang="zh-CN" altLang="zh-CN" sz="2665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72355" y="692785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研究摘要</a:t>
            </a:r>
            <a:endParaRPr lang="zh-CN" altLang="en-US" sz="2800" b="1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8690" y="2024380"/>
            <a:ext cx="255016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150000"/>
              </a:lnSpc>
            </a:pPr>
            <a:r>
              <a:rPr 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项目名称：</a:t>
            </a:r>
            <a:endParaRPr lang="zh-CN" sz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dist">
              <a:lnSpc>
                <a:spcPct val="150000"/>
              </a:lnSpc>
            </a:pPr>
            <a:r>
              <a:rPr 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主要研究者：</a:t>
            </a:r>
            <a:endParaRPr lang="zh-CN" sz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dist">
              <a:lnSpc>
                <a:spcPct val="150000"/>
              </a:lnSpc>
            </a:pPr>
            <a:r>
              <a:rPr lang="zh-CN" sz="2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申办方：</a:t>
            </a:r>
            <a:endParaRPr lang="zh-CN" sz="2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dist">
              <a:lnSpc>
                <a:spcPct val="150000"/>
              </a:lnSpc>
            </a:pPr>
            <a:r>
              <a:rPr 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组长单位：</a:t>
            </a:r>
            <a:endParaRPr lang="zh-CN" sz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dist">
              <a:lnSpc>
                <a:spcPct val="150000"/>
              </a:lnSpc>
            </a:pPr>
            <a:r>
              <a:rPr 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目前本中心进展：</a:t>
            </a:r>
            <a:endParaRPr lang="zh-CN" sz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dist">
              <a:lnSpc>
                <a:spcPct val="150000"/>
              </a:lnSpc>
            </a:pPr>
            <a:r>
              <a:rPr 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修正案已获组长批件</a:t>
            </a:r>
            <a:r>
              <a:rPr lang="en-US" altLang="zh-CN" sz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:</a:t>
            </a:r>
            <a:endParaRPr lang="zh-CN" sz="2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dist">
              <a:lnSpc>
                <a:spcPct val="150000"/>
              </a:lnSpc>
            </a:pPr>
            <a:endParaRPr lang="zh-CN" sz="20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59150" y="2024380"/>
            <a:ext cx="816483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endParaRPr lang="en-US" altLang="zh-CN" sz="2000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xxx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XXX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专业）</a:t>
            </a:r>
            <a:endParaRPr lang="zh-CN" sz="2000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xxx</a:t>
            </a:r>
            <a:endParaRPr lang="en-US" altLang="zh-CN" sz="2000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XXX</a:t>
            </a:r>
            <a:r>
              <a:rPr lang="zh-CN" sz="2000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医院</a:t>
            </a:r>
            <a:r>
              <a:rPr lang="en-US" altLang="zh-CN" sz="2000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2000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单中心</a:t>
            </a:r>
            <a:endParaRPr lang="zh-CN" altLang="en-US" sz="2000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计划筛选</a:t>
            </a:r>
            <a:r>
              <a:rPr lang="en-US" alt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XX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例，实际</a:t>
            </a:r>
            <a:r>
              <a:rPr 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筛选</a:t>
            </a:r>
            <a:r>
              <a:rPr lang="en-US" alt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XX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例，入组</a:t>
            </a:r>
            <a:r>
              <a:rPr lang="en-US" alt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XX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例，完成</a:t>
            </a:r>
            <a:r>
              <a:rPr lang="en-US" alt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XX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例。</a:t>
            </a:r>
            <a:endParaRPr lang="zh-CN" altLang="en-US" sz="2000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是</a:t>
            </a:r>
            <a:r>
              <a:rPr lang="en-US" alt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否</a:t>
            </a:r>
            <a:r>
              <a:rPr lang="en-US" altLang="zh-CN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不适用（</a:t>
            </a:r>
            <a:r>
              <a:rPr lang="zh-CN" altLang="en-US" sz="2000" dirty="0" smtClean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否和不适用需注明详情</a:t>
            </a:r>
            <a:r>
              <a:rPr lang="zh-CN" altLang="en-US" sz="20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）</a:t>
            </a:r>
            <a:endParaRPr lang="zh-CN" altLang="en-US" sz="2000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121920" tIns="60960" rIns="121920" bIns="60960" anchor="ctr" anchorCtr="0"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修订文件目录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8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121920" tIns="60960" rIns="121920" bIns="60960" anchor="t" anchorCtr="0"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列出修订目录文件（包含版本号和日期）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1815" y="5589270"/>
            <a:ext cx="10165080" cy="254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提交审查的文件列表，也可直接截图贴上来，方便委员们知道有哪些文件</a:t>
            </a:r>
            <a:r>
              <a:rPr lang="zh-CN" sz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sz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121920" tIns="60960" rIns="121920" bIns="60960" anchor="ctr" anchorCtr="0"/>
          <a:p>
            <a:r>
              <a:rPr lang="zh-CN" sz="28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修订主要原因阐述</a:t>
            </a:r>
            <a:endParaRPr lang="zh-CN" sz="2800" b="1" kern="1200" dirty="0" smtClean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22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121920" tIns="60960" rIns="121920" bIns="60960" anchor="t" anchorCtr="0"/>
          <a:p>
            <a:r>
              <a:rPr lang="en-US" altLang="zh-CN" dirty="0"/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列出修改的主要原因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9"/>
          <p:cNvSpPr txBox="1"/>
          <p:nvPr/>
        </p:nvSpPr>
        <p:spPr>
          <a:xfrm>
            <a:off x="479213" y="5660813"/>
            <a:ext cx="11061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ClrTx/>
              <a:buSzTx/>
              <a:buFontTx/>
            </a:pPr>
            <a:r>
              <a:rPr lang="zh-CN" altLang="en-US" sz="24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注：</a:t>
            </a:r>
            <a:r>
              <a:rPr lang="zh-CN" sz="24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如涉及方案流程的变更，请在后面附</a:t>
            </a:r>
            <a:r>
              <a:rPr lang="zh-CN" sz="24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研究方案流程图/表</a:t>
            </a:r>
            <a:r>
              <a:rPr lang="zh-CN" sz="240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endParaRPr lang="en-US" altLang="zh-CN" sz="2400" dirty="0" smtClean="0">
              <a:solidFill>
                <a:schemeClr val="bg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855595" y="836930"/>
            <a:ext cx="49466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en-US" sz="13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修正案对研究的影响</a:t>
            </a:r>
            <a:endParaRPr lang="zh-CN" altLang="en-US" sz="2800" b="1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+mn-ea"/>
            </a:endParaRPr>
          </a:p>
          <a:p>
            <a:pPr indent="0" algn="ctr"/>
            <a:r>
              <a:rPr lang="zh-CN" altLang="en-US" sz="28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（包括但不限于以下内容）</a:t>
            </a:r>
            <a:endParaRPr lang="zh-CN" altLang="en-US" sz="2800" b="1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14687" y="2348653"/>
            <a:ext cx="9491980" cy="415628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>
              <a:lnSpc>
                <a:spcPct val="150000"/>
              </a:lnSpc>
              <a:buNone/>
            </a:pPr>
            <a:r>
              <a:rPr lang="en-US" sz="213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增加研究的预期风险：是□   否□   不适用□</a:t>
            </a:r>
            <a:endParaRPr lang="en-US" sz="213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en-US" sz="213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降低受试者的预期受益：是□   否□    不适用□</a:t>
            </a:r>
            <a:endParaRPr lang="en-US" sz="213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en-US" sz="213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涉及弱势受试者：是□   否□   不适用□  </a:t>
            </a:r>
            <a:endParaRPr lang="en-US" sz="213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en-US" sz="213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在研受试者需要重新获取知情同意：是□   否□   不适用□</a:t>
            </a:r>
            <a:endParaRPr lang="en-US" sz="213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en-US" sz="213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增加受试者参加研究的持续时间或花费：是□   否□   不适用□</a:t>
            </a:r>
            <a:endParaRPr lang="en-US" sz="213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  <a:buNone/>
            </a:pPr>
            <a:r>
              <a:rPr lang="en-US" sz="2135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如果研究已启动，是否对已纳入的受试者造成影响：是□   否□   不适用□</a:t>
            </a:r>
            <a:endParaRPr lang="en-US" sz="2135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121920" tIns="60960" rIns="121920" bIns="60960" anchor="ctr" anchorCtr="0"/>
          <a:p>
            <a:r>
              <a:rPr lang="zh-CN" altLang="en-US" sz="2800" b="1" dirty="0"/>
              <a:t>方案具体修订</a:t>
            </a:r>
            <a:endParaRPr lang="zh-CN" altLang="en-US" sz="2800" b="1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71500" y="1537547"/>
          <a:ext cx="10925810" cy="4224655"/>
        </p:xfrm>
        <a:graphic>
          <a:graphicData uri="http://schemas.openxmlformats.org/drawingml/2006/table">
            <a:tbl>
              <a:tblPr/>
              <a:tblGrid>
                <a:gridCol w="767715"/>
                <a:gridCol w="1463675"/>
                <a:gridCol w="1449070"/>
                <a:gridCol w="2388870"/>
                <a:gridCol w="3175635"/>
                <a:gridCol w="1680845"/>
              </a:tblGrid>
              <a:tr h="11582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页码</a:t>
                      </a: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行数</a:t>
                      </a: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原内容</a:t>
                      </a:r>
                      <a:endParaRPr lang="zh-CN" sz="2400" b="1" kern="100">
                        <a:latin typeface="Times New Roman" panose="0202060305040502030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修改后内容</a:t>
                      </a: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2400" b="1" kern="100" dirty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修订原因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0389" marR="60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对受试者的影响</a:t>
                      </a: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23705" marR="23705" marT="0" marB="0" vert="horz" anchor="ctr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封面+页眉页脚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23705" marR="23705" marT="0" marB="0" vert="horz" anchor="ctr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85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23705" marR="23705" marT="0" marB="0" vert="horz" anchor="ctr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方案摘要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23705" marR="23705" marT="0" marB="0" vert="horz" anchor="ctr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85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23705" marR="23705" marT="0" marB="0" vert="horz" anchor="ctr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入选标准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23705" marR="23705" marT="0" marB="0" vert="horz" anchor="ctr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8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23705" marR="23705" marT="0" marB="0" vert="horz" anchor="ctr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排除标准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23705" marR="23705" marT="0" marB="0" vert="horz" anchor="ctr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190" name="矩形 3"/>
          <p:cNvSpPr/>
          <p:nvPr/>
        </p:nvSpPr>
        <p:spPr>
          <a:xfrm>
            <a:off x="476250" y="5879465"/>
            <a:ext cx="10953750" cy="12211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修改说明：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请标出原内容及所在位置，标出修改后内容，并阐述修改原因和对受试者影响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121920" tIns="60960" rIns="121920" bIns="60960" anchor="ctr" anchorCtr="0"/>
          <a:p>
            <a:r>
              <a:rPr lang="en-US" altLang="zh-CN" sz="2800" b="1" dirty="0"/>
              <a:t>知情同意书（ICF）</a:t>
            </a:r>
            <a:r>
              <a:rPr lang="zh-CN" altLang="en-US" sz="2800" b="1" dirty="0"/>
              <a:t>具体修订</a:t>
            </a:r>
            <a:endParaRPr lang="zh-CN" altLang="en-US" sz="2800" b="1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71500" y="1143000"/>
          <a:ext cx="11144250" cy="4560570"/>
        </p:xfrm>
        <a:graphic>
          <a:graphicData uri="http://schemas.openxmlformats.org/drawingml/2006/table">
            <a:tbl>
              <a:tblPr/>
              <a:tblGrid>
                <a:gridCol w="400685"/>
                <a:gridCol w="946150"/>
                <a:gridCol w="1795780"/>
                <a:gridCol w="3048635"/>
                <a:gridCol w="3237865"/>
                <a:gridCol w="1715135"/>
              </a:tblGrid>
              <a:tr h="12674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页码</a:t>
                      </a: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行数</a:t>
                      </a: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原内容</a:t>
                      </a:r>
                      <a:endParaRPr lang="zh-CN" sz="2400" b="1" kern="10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修改后内容</a:t>
                      </a: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2400" b="1" kern="100" dirty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修订原因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Times New Roman" panose="02020603050405020304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0389" marR="60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400" b="1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对受试者的影响</a:t>
                      </a: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2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15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2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15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0389" marR="603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214" name="矩形 3"/>
          <p:cNvSpPr/>
          <p:nvPr/>
        </p:nvSpPr>
        <p:spPr>
          <a:xfrm>
            <a:off x="479426" y="5877560"/>
            <a:ext cx="10953749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修改说明：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请标出原内容及所在位置，标出修改后内容，并阐述修改原因和对受试者影响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  <p:tag name="KSO_WM_UNIT_PLACING_PICTURE_USER_VIEWPORT" val="{&quot;height&quot;:1030,&quot;width&quot;:3588}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SLIDE_MODEL_TYPE" val="cover"/>
</p:tagLst>
</file>

<file path=ppt/tags/tag7.xml><?xml version="1.0" encoding="utf-8"?>
<p:tagLst xmlns:p="http://schemas.openxmlformats.org/presentationml/2006/main">
  <p:tag name="TABLE_ENDDRAG_ORIGIN_RECT" val="645*246"/>
  <p:tag name="TABLE_ENDDRAG_RECT" val="33*158*645*246"/>
</p:tagLst>
</file>

<file path=ppt/tags/tag8.xml><?xml version="1.0" encoding="utf-8"?>
<p:tagLst xmlns:p="http://schemas.openxmlformats.org/presentationml/2006/main">
  <p:tag name="commondata" val="eyJoZGlkIjoiYWU2OGIzOWIxZjZmNzc2N2U0YTNiMzA3ZTM3MzZlNG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1156</Words>
  <Application>WPS 演示</Application>
  <PresentationFormat>全屏显示(4:3)</PresentationFormat>
  <Paragraphs>134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Franklin Gothic Medium</vt:lpstr>
      <vt:lpstr>微软雅黑</vt:lpstr>
      <vt:lpstr>Wingdings</vt:lpstr>
      <vt:lpstr>Times New Roman</vt:lpstr>
      <vt:lpstr>Times New Roman</vt:lpstr>
      <vt:lpstr>Calibri</vt:lpstr>
      <vt:lpstr>Arial Unicode MS</vt:lpstr>
      <vt:lpstr>Franklin Gothic Book</vt:lpstr>
      <vt:lpstr>黑体</vt:lpstr>
      <vt:lpstr>默认设计模板</vt:lpstr>
      <vt:lpstr>做ppt前请仔细阅读要求</vt:lpstr>
      <vt:lpstr>PowerPoint 演示文稿</vt:lpstr>
      <vt:lpstr>项目名称</vt:lpstr>
      <vt:lpstr>PowerPoint 演示文稿</vt:lpstr>
      <vt:lpstr>修订文件目录</vt:lpstr>
      <vt:lpstr>修订主要原因阐述</vt:lpstr>
      <vt:lpstr>PowerPoint 演示文稿</vt:lpstr>
      <vt:lpstr>方案具体修订</vt:lpstr>
      <vt:lpstr>知情同意书（ICF）具体修订</vt:lpstr>
      <vt:lpstr>其他文件具体修订</vt:lpstr>
    </vt:vector>
  </TitlesOfParts>
  <Company>zryy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项目题目</dc:title>
  <dc:creator>Lenovo User</dc:creator>
  <cp:lastModifiedBy>Jojo</cp:lastModifiedBy>
  <cp:revision>23</cp:revision>
  <dcterms:created xsi:type="dcterms:W3CDTF">2012-01-05T01:27:00Z</dcterms:created>
  <dcterms:modified xsi:type="dcterms:W3CDTF">2024-11-18T06:39:26Z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05D41062EC1049319123BB1B9853BE07_12</vt:lpwstr>
  </property>
  <property fmtid="{D5CDD505-2E9C-101B-9397-08002B2CF9AE}" pid="3" name="KSOProductBuildVer">
    <vt:lpwstr>2052-12.1.0.18608</vt:lpwstr>
  </property>
</Properties>
</file>